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76" r:id="rId2"/>
    <p:sldId id="296" r:id="rId3"/>
    <p:sldId id="293" r:id="rId4"/>
    <p:sldId id="294" r:id="rId5"/>
    <p:sldId id="290" r:id="rId6"/>
    <p:sldId id="305" r:id="rId7"/>
    <p:sldId id="306" r:id="rId8"/>
    <p:sldId id="308" r:id="rId9"/>
    <p:sldId id="309" r:id="rId10"/>
    <p:sldId id="311" r:id="rId11"/>
    <p:sldId id="312" r:id="rId12"/>
    <p:sldId id="313" r:id="rId13"/>
    <p:sldId id="315" r:id="rId14"/>
    <p:sldId id="314" r:id="rId15"/>
    <p:sldId id="316" r:id="rId16"/>
    <p:sldId id="317" r:id="rId17"/>
    <p:sldId id="318" r:id="rId18"/>
    <p:sldId id="300" r:id="rId1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6" autoAdjust="0"/>
    <p:restoredTop sz="66606" autoAdjust="0"/>
  </p:normalViewPr>
  <p:slideViewPr>
    <p:cSldViewPr>
      <p:cViewPr varScale="1">
        <p:scale>
          <a:sx n="94" d="100"/>
          <a:sy n="94" d="100"/>
        </p:scale>
        <p:origin x="1518" y="6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DF0E1A-7559-4040-9204-9D0CCCD4C887}" type="datetimeFigureOut">
              <a:rPr lang="en-US" smtClean="0"/>
              <a:t>6/6/2017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2199B7-B5AF-46FA-BFC7-34A6C85A2994}" type="slidenum">
              <a:rPr lang="en-US" smtClean="0"/>
              <a:t>‹#›</a:t>
            </a:fld>
            <a:endParaRPr lang="en-US"/>
          </a:p>
        </p:txBody>
      </p:sp>
    </p:spTree>
    <p:extLst>
      <p:ext uri="{BB962C8B-B14F-4D97-AF65-F5344CB8AC3E}">
        <p14:creationId xmlns:p14="http://schemas.microsoft.com/office/powerpoint/2010/main" val="1651932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…like this one! Thanks for reading. Share</a:t>
            </a:r>
            <a:r>
              <a:rPr lang="en-US" baseline="0" dirty="0"/>
              <a:t> and post or email me at matt.raithel@graphitelab.com!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dirty="0"/>
              <a:t>Want to learn more? Hit us up on twitter or sign up for our mailing list! You can find the signup at the bottom of this page: http://graphitelab.com/about-us/</a:t>
            </a:r>
          </a:p>
          <a:p>
            <a:endParaRPr lang="en-US" dirty="0"/>
          </a:p>
          <a:p>
            <a:r>
              <a:rPr lang="en-US" dirty="0"/>
              <a:t>Read more about indie dev here: http://graphitelab.com/labnotes/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1C2199B7-B5AF-46FA-BFC7-34A6C85A2994}" type="slidenum">
              <a:rPr lang="en-US" smtClean="0"/>
              <a:t>1</a:t>
            </a:fld>
            <a:endParaRPr lang="en-US"/>
          </a:p>
        </p:txBody>
      </p:sp>
    </p:spTree>
    <p:extLst>
      <p:ext uri="{BB962C8B-B14F-4D97-AF65-F5344CB8AC3E}">
        <p14:creationId xmlns:p14="http://schemas.microsoft.com/office/powerpoint/2010/main" val="28598175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E-Myth. It will explain everything.</a:t>
            </a:r>
            <a:r>
              <a:rPr lang="en-US" baseline="0" dirty="0"/>
              <a:t> </a:t>
            </a:r>
            <a:endParaRPr lang="en-US" dirty="0"/>
          </a:p>
        </p:txBody>
      </p:sp>
      <p:sp>
        <p:nvSpPr>
          <p:cNvPr id="4" name="Slide Number Placeholder 3"/>
          <p:cNvSpPr>
            <a:spLocks noGrp="1"/>
          </p:cNvSpPr>
          <p:nvPr>
            <p:ph type="sldNum" sz="quarter" idx="10"/>
          </p:nvPr>
        </p:nvSpPr>
        <p:spPr/>
        <p:txBody>
          <a:bodyPr/>
          <a:lstStyle/>
          <a:p>
            <a:fld id="{1C2199B7-B5AF-46FA-BFC7-34A6C85A2994}" type="slidenum">
              <a:rPr lang="en-US" smtClean="0"/>
              <a:t>10</a:t>
            </a:fld>
            <a:endParaRPr lang="en-US"/>
          </a:p>
        </p:txBody>
      </p:sp>
    </p:spTree>
    <p:extLst>
      <p:ext uri="{BB962C8B-B14F-4D97-AF65-F5344CB8AC3E}">
        <p14:creationId xmlns:p14="http://schemas.microsoft.com/office/powerpoint/2010/main" val="3889863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Find out how long it takes to get your sales. This is important in planning</a:t>
            </a:r>
            <a:r>
              <a:rPr lang="en-US" baseline="0" dirty="0"/>
              <a:t> for the next one!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Our Sales process doesn’t end with the signing of a contract, or even the completion of the project. It ends with the signing of the Second project with the same client. We always are working hard on the first one so we’re worthy of the second!</a:t>
            </a:r>
            <a:endParaRPr lang="en-US" dirty="0"/>
          </a:p>
          <a:p>
            <a:endParaRPr lang="en-US" dirty="0"/>
          </a:p>
        </p:txBody>
      </p:sp>
      <p:sp>
        <p:nvSpPr>
          <p:cNvPr id="4" name="Slide Number Placeholder 3"/>
          <p:cNvSpPr>
            <a:spLocks noGrp="1"/>
          </p:cNvSpPr>
          <p:nvPr>
            <p:ph type="sldNum" sz="quarter" idx="10"/>
          </p:nvPr>
        </p:nvSpPr>
        <p:spPr/>
        <p:txBody>
          <a:bodyPr/>
          <a:lstStyle/>
          <a:p>
            <a:fld id="{1C2199B7-B5AF-46FA-BFC7-34A6C85A2994}" type="slidenum">
              <a:rPr lang="en-US" smtClean="0"/>
              <a:t>11</a:t>
            </a:fld>
            <a:endParaRPr lang="en-US"/>
          </a:p>
        </p:txBody>
      </p:sp>
    </p:spTree>
    <p:extLst>
      <p:ext uri="{BB962C8B-B14F-4D97-AF65-F5344CB8AC3E}">
        <p14:creationId xmlns:p14="http://schemas.microsoft.com/office/powerpoint/2010/main" val="19740614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Focus on a single type of development. We focused on kids storybooks. We used that to expand our skills. </a:t>
            </a:r>
          </a:p>
          <a:p>
            <a:endParaRPr lang="en-US" dirty="0"/>
          </a:p>
        </p:txBody>
      </p:sp>
      <p:sp>
        <p:nvSpPr>
          <p:cNvPr id="4" name="Slide Number Placeholder 3"/>
          <p:cNvSpPr>
            <a:spLocks noGrp="1"/>
          </p:cNvSpPr>
          <p:nvPr>
            <p:ph type="sldNum" sz="quarter" idx="10"/>
          </p:nvPr>
        </p:nvSpPr>
        <p:spPr/>
        <p:txBody>
          <a:bodyPr/>
          <a:lstStyle/>
          <a:p>
            <a:fld id="{1C2199B7-B5AF-46FA-BFC7-34A6C85A2994}" type="slidenum">
              <a:rPr lang="en-US" smtClean="0"/>
              <a:t>12</a:t>
            </a:fld>
            <a:endParaRPr lang="en-US"/>
          </a:p>
        </p:txBody>
      </p:sp>
    </p:spTree>
    <p:extLst>
      <p:ext uri="{BB962C8B-B14F-4D97-AF65-F5344CB8AC3E}">
        <p14:creationId xmlns:p14="http://schemas.microsoft.com/office/powerpoint/2010/main" val="18475943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the cycle. Cash, then people then relationships… hopefully to earn more cash, to invest further in the people who will create more meaningful relationships… and on it goes. </a:t>
            </a:r>
          </a:p>
          <a:p>
            <a:endParaRPr lang="en-US" dirty="0"/>
          </a:p>
        </p:txBody>
      </p:sp>
      <p:sp>
        <p:nvSpPr>
          <p:cNvPr id="4" name="Slide Number Placeholder 3"/>
          <p:cNvSpPr>
            <a:spLocks noGrp="1"/>
          </p:cNvSpPr>
          <p:nvPr>
            <p:ph type="sldNum" sz="quarter" idx="10"/>
          </p:nvPr>
        </p:nvSpPr>
        <p:spPr/>
        <p:txBody>
          <a:bodyPr/>
          <a:lstStyle/>
          <a:p>
            <a:fld id="{1C2199B7-B5AF-46FA-BFC7-34A6C85A2994}" type="slidenum">
              <a:rPr lang="en-US" smtClean="0"/>
              <a:t>13</a:t>
            </a:fld>
            <a:endParaRPr lang="en-US"/>
          </a:p>
        </p:txBody>
      </p:sp>
    </p:spTree>
    <p:extLst>
      <p:ext uri="{BB962C8B-B14F-4D97-AF65-F5344CB8AC3E}">
        <p14:creationId xmlns:p14="http://schemas.microsoft.com/office/powerpoint/2010/main" val="38853531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2199B7-B5AF-46FA-BFC7-34A6C85A2994}" type="slidenum">
              <a:rPr lang="en-US" smtClean="0"/>
              <a:t>14</a:t>
            </a:fld>
            <a:endParaRPr lang="en-US"/>
          </a:p>
        </p:txBody>
      </p:sp>
    </p:spTree>
    <p:extLst>
      <p:ext uri="{BB962C8B-B14F-4D97-AF65-F5344CB8AC3E}">
        <p14:creationId xmlns:p14="http://schemas.microsoft.com/office/powerpoint/2010/main" val="26368674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a:t>
            </a:r>
            <a:r>
              <a:rPr lang="en-US" baseline="0" dirty="0"/>
              <a:t> was a game we played during the presentation. The audience picked what we talked about next.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 told stories about how we got these projects. Both of which I was like “eh” maybe we shouldn’t work on these. They turned out to both be 1.000.000 unit sellers and teach our team about interaction with a younger audience. These learnings were important for our company growth and development of our “kids expertise”.</a:t>
            </a:r>
            <a:endParaRPr lang="en-US" dirty="0"/>
          </a:p>
        </p:txBody>
      </p:sp>
      <p:sp>
        <p:nvSpPr>
          <p:cNvPr id="4" name="Slide Number Placeholder 3"/>
          <p:cNvSpPr>
            <a:spLocks noGrp="1"/>
          </p:cNvSpPr>
          <p:nvPr>
            <p:ph type="sldNum" sz="quarter" idx="10"/>
          </p:nvPr>
        </p:nvSpPr>
        <p:spPr/>
        <p:txBody>
          <a:bodyPr/>
          <a:lstStyle/>
          <a:p>
            <a:fld id="{1C2199B7-B5AF-46FA-BFC7-34A6C85A2994}" type="slidenum">
              <a:rPr lang="en-US" smtClean="0"/>
              <a:t>15</a:t>
            </a:fld>
            <a:endParaRPr lang="en-US"/>
          </a:p>
        </p:txBody>
      </p:sp>
    </p:spTree>
    <p:extLst>
      <p:ext uri="{BB962C8B-B14F-4D97-AF65-F5344CB8AC3E}">
        <p14:creationId xmlns:p14="http://schemas.microsoft.com/office/powerpoint/2010/main" val="40110517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a:t>
            </a:r>
            <a:r>
              <a:rPr lang="en-US" baseline="0" dirty="0"/>
              <a:t> was a game we played during the presentation. The audience picked what we talked about next.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 told stories about how both of these projects could have put our company out of business. </a:t>
            </a:r>
            <a:endParaRPr lang="en-US" dirty="0"/>
          </a:p>
        </p:txBody>
      </p:sp>
      <p:sp>
        <p:nvSpPr>
          <p:cNvPr id="4" name="Slide Number Placeholder 3"/>
          <p:cNvSpPr>
            <a:spLocks noGrp="1"/>
          </p:cNvSpPr>
          <p:nvPr>
            <p:ph type="sldNum" sz="quarter" idx="10"/>
          </p:nvPr>
        </p:nvSpPr>
        <p:spPr/>
        <p:txBody>
          <a:bodyPr/>
          <a:lstStyle/>
          <a:p>
            <a:fld id="{1C2199B7-B5AF-46FA-BFC7-34A6C85A2994}" type="slidenum">
              <a:rPr lang="en-US" smtClean="0"/>
              <a:t>16</a:t>
            </a:fld>
            <a:endParaRPr lang="en-US"/>
          </a:p>
        </p:txBody>
      </p:sp>
    </p:spTree>
    <p:extLst>
      <p:ext uri="{BB962C8B-B14F-4D97-AF65-F5344CB8AC3E}">
        <p14:creationId xmlns:p14="http://schemas.microsoft.com/office/powerpoint/2010/main" val="26965313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a:t>
            </a:r>
            <a:r>
              <a:rPr lang="en-US" baseline="0" dirty="0"/>
              <a:t> was a game we played during the presentation. The audience picked what we talked about next.</a:t>
            </a:r>
            <a:endParaRPr lang="en-US" dirty="0"/>
          </a:p>
          <a:p>
            <a:endParaRPr lang="en-US" dirty="0"/>
          </a:p>
          <a:p>
            <a:r>
              <a:rPr lang="en-US" dirty="0"/>
              <a:t>I talked about persistence.</a:t>
            </a:r>
            <a:r>
              <a:rPr lang="en-US" baseline="0" dirty="0"/>
              <a:t> We had to press and press Konami to get Ben 10. We had to press our team to make Deal or No Deal the best it could be. </a:t>
            </a:r>
            <a:endParaRPr lang="en-US" dirty="0"/>
          </a:p>
        </p:txBody>
      </p:sp>
      <p:sp>
        <p:nvSpPr>
          <p:cNvPr id="4" name="Slide Number Placeholder 3"/>
          <p:cNvSpPr>
            <a:spLocks noGrp="1"/>
          </p:cNvSpPr>
          <p:nvPr>
            <p:ph type="sldNum" sz="quarter" idx="10"/>
          </p:nvPr>
        </p:nvSpPr>
        <p:spPr/>
        <p:txBody>
          <a:bodyPr/>
          <a:lstStyle/>
          <a:p>
            <a:fld id="{1C2199B7-B5AF-46FA-BFC7-34A6C85A2994}" type="slidenum">
              <a:rPr lang="en-US" smtClean="0"/>
              <a:t>17</a:t>
            </a:fld>
            <a:endParaRPr lang="en-US"/>
          </a:p>
        </p:txBody>
      </p:sp>
    </p:spTree>
    <p:extLst>
      <p:ext uri="{BB962C8B-B14F-4D97-AF65-F5344CB8AC3E}">
        <p14:creationId xmlns:p14="http://schemas.microsoft.com/office/powerpoint/2010/main" val="13727480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Thanks for reading! </a:t>
            </a:r>
          </a:p>
          <a:p>
            <a:endParaRPr lang="en-US" dirty="0"/>
          </a:p>
          <a:p>
            <a:r>
              <a:rPr lang="en-US" dirty="0"/>
              <a:t>Want to learn more? Hit us up on twitter or sign up for our mailing list! You can find the signup at the bottom of this page: http://graphitelab.com/about-us/</a:t>
            </a:r>
          </a:p>
          <a:p>
            <a:endParaRPr lang="en-US" dirty="0"/>
          </a:p>
          <a:p>
            <a:r>
              <a:rPr lang="en-US" dirty="0"/>
              <a:t>Read more about indie dev here: http://graphitelab.com/labnotes/ </a:t>
            </a:r>
          </a:p>
        </p:txBody>
      </p:sp>
      <p:sp>
        <p:nvSpPr>
          <p:cNvPr id="4" name="Slide Number Placeholder 3"/>
          <p:cNvSpPr>
            <a:spLocks noGrp="1"/>
          </p:cNvSpPr>
          <p:nvPr>
            <p:ph type="sldNum" sz="quarter" idx="10"/>
          </p:nvPr>
        </p:nvSpPr>
        <p:spPr/>
        <p:txBody>
          <a:bodyPr/>
          <a:lstStyle/>
          <a:p>
            <a:fld id="{1C2199B7-B5AF-46FA-BFC7-34A6C85A2994}" type="slidenum">
              <a:rPr lang="en-US" smtClean="0"/>
              <a:t>18</a:t>
            </a:fld>
            <a:endParaRPr lang="en-US"/>
          </a:p>
        </p:txBody>
      </p:sp>
    </p:spTree>
    <p:extLst>
      <p:ext uri="{BB962C8B-B14F-4D97-AF65-F5344CB8AC3E}">
        <p14:creationId xmlns:p14="http://schemas.microsoft.com/office/powerpoint/2010/main" val="2664062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DSI Games</a:t>
            </a:r>
            <a:r>
              <a:rPr lang="en-US" baseline="0" dirty="0"/>
              <a:t> was the first repeat client at Black Lantern. We did 10+ titles with them over a 5 year period. </a:t>
            </a:r>
          </a:p>
          <a:p>
            <a:endParaRPr lang="en-US" baseline="0" dirty="0"/>
          </a:p>
          <a:p>
            <a:r>
              <a:rPr lang="en-US" baseline="0" dirty="0"/>
              <a:t>Nickelodeon and Hasbro have both been repeat clients as well each with 5+ projects over 5 years. </a:t>
            </a:r>
            <a:endParaRPr lang="en-US" dirty="0"/>
          </a:p>
          <a:p>
            <a:endParaRPr lang="en-US" dirty="0"/>
          </a:p>
        </p:txBody>
      </p:sp>
      <p:sp>
        <p:nvSpPr>
          <p:cNvPr id="4" name="Slide Number Placeholder 3"/>
          <p:cNvSpPr>
            <a:spLocks noGrp="1"/>
          </p:cNvSpPr>
          <p:nvPr>
            <p:ph type="sldNum" sz="quarter" idx="10"/>
          </p:nvPr>
        </p:nvSpPr>
        <p:spPr/>
        <p:txBody>
          <a:bodyPr/>
          <a:lstStyle/>
          <a:p>
            <a:fld id="{1C2199B7-B5AF-46FA-BFC7-34A6C85A2994}" type="slidenum">
              <a:rPr lang="en-US" smtClean="0"/>
              <a:t>2</a:t>
            </a:fld>
            <a:endParaRPr lang="en-US"/>
          </a:p>
        </p:txBody>
      </p:sp>
    </p:spTree>
    <p:extLst>
      <p:ext uri="{BB962C8B-B14F-4D97-AF65-F5344CB8AC3E}">
        <p14:creationId xmlns:p14="http://schemas.microsoft.com/office/powerpoint/2010/main" val="4178664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two OIPs are </a:t>
            </a:r>
            <a:r>
              <a:rPr lang="en-US" baseline="0" dirty="0"/>
              <a:t>SOL EXODUS, HIVE JUMP. </a:t>
            </a:r>
            <a:endParaRPr lang="en-US" dirty="0"/>
          </a:p>
          <a:p>
            <a:endParaRPr lang="en-US" dirty="0"/>
          </a:p>
        </p:txBody>
      </p:sp>
      <p:sp>
        <p:nvSpPr>
          <p:cNvPr id="4" name="Slide Number Placeholder 3"/>
          <p:cNvSpPr>
            <a:spLocks noGrp="1"/>
          </p:cNvSpPr>
          <p:nvPr>
            <p:ph type="sldNum" sz="quarter" idx="10"/>
          </p:nvPr>
        </p:nvSpPr>
        <p:spPr/>
        <p:txBody>
          <a:bodyPr/>
          <a:lstStyle/>
          <a:p>
            <a:fld id="{1C2199B7-B5AF-46FA-BFC7-34A6C85A2994}" type="slidenum">
              <a:rPr lang="en-US" smtClean="0"/>
              <a:t>3</a:t>
            </a:fld>
            <a:endParaRPr lang="en-US"/>
          </a:p>
        </p:txBody>
      </p:sp>
    </p:spTree>
    <p:extLst>
      <p:ext uri="{BB962C8B-B14F-4D97-AF65-F5344CB8AC3E}">
        <p14:creationId xmlns:p14="http://schemas.microsoft.com/office/powerpoint/2010/main" val="2395895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first title on the Game Boy Advance</a:t>
            </a:r>
            <a:r>
              <a:rPr lang="en-US" baseline="0" dirty="0"/>
              <a:t> was called Board Game Classics. </a:t>
            </a:r>
            <a:endParaRPr lang="en-US" dirty="0"/>
          </a:p>
        </p:txBody>
      </p:sp>
      <p:sp>
        <p:nvSpPr>
          <p:cNvPr id="4" name="Slide Number Placeholder 3"/>
          <p:cNvSpPr>
            <a:spLocks noGrp="1"/>
          </p:cNvSpPr>
          <p:nvPr>
            <p:ph type="sldNum" sz="quarter" idx="10"/>
          </p:nvPr>
        </p:nvSpPr>
        <p:spPr/>
        <p:txBody>
          <a:bodyPr/>
          <a:lstStyle/>
          <a:p>
            <a:fld id="{1C2199B7-B5AF-46FA-BFC7-34A6C85A2994}" type="slidenum">
              <a:rPr lang="en-US" smtClean="0"/>
              <a:t>4</a:t>
            </a:fld>
            <a:endParaRPr lang="en-US"/>
          </a:p>
        </p:txBody>
      </p:sp>
    </p:spTree>
    <p:extLst>
      <p:ext uri="{BB962C8B-B14F-4D97-AF65-F5344CB8AC3E}">
        <p14:creationId xmlns:p14="http://schemas.microsoft.com/office/powerpoint/2010/main" val="3249986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done work for these fine folks!</a:t>
            </a:r>
          </a:p>
        </p:txBody>
      </p:sp>
      <p:sp>
        <p:nvSpPr>
          <p:cNvPr id="4" name="Slide Number Placeholder 3"/>
          <p:cNvSpPr>
            <a:spLocks noGrp="1"/>
          </p:cNvSpPr>
          <p:nvPr>
            <p:ph type="sldNum" sz="quarter" idx="10"/>
          </p:nvPr>
        </p:nvSpPr>
        <p:spPr/>
        <p:txBody>
          <a:bodyPr/>
          <a:lstStyle/>
          <a:p>
            <a:fld id="{1C2199B7-B5AF-46FA-BFC7-34A6C85A2994}" type="slidenum">
              <a:rPr lang="en-US" smtClean="0"/>
              <a:t>5</a:t>
            </a:fld>
            <a:endParaRPr lang="en-US"/>
          </a:p>
        </p:txBody>
      </p:sp>
    </p:spTree>
    <p:extLst>
      <p:ext uri="{BB962C8B-B14F-4D97-AF65-F5344CB8AC3E}">
        <p14:creationId xmlns:p14="http://schemas.microsoft.com/office/powerpoint/2010/main" val="1268979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00B0F0"/>
                </a:solidFill>
                <a:effectLst>
                  <a:outerShdw blurRad="38100" dist="38100" dir="2700000" algn="tl">
                    <a:srgbClr val="000000">
                      <a:alpha val="43137"/>
                    </a:srgbClr>
                  </a:outerShdw>
                </a:effectLst>
                <a:latin typeface="+mn-lt"/>
                <a:ea typeface="+mn-ea"/>
                <a:cs typeface="Arial" panose="020B0604020202020204" pitchFamily="34" charset="0"/>
              </a:rPr>
              <a:t>What every business needs </a:t>
            </a:r>
            <a:br>
              <a:rPr lang="en-US" sz="1200" b="1" dirty="0">
                <a:solidFill>
                  <a:srgbClr val="00B0F0"/>
                </a:solidFill>
                <a:effectLst>
                  <a:outerShdw blurRad="38100" dist="38100" dir="2700000" algn="tl">
                    <a:srgbClr val="000000">
                      <a:alpha val="43137"/>
                    </a:srgbClr>
                  </a:outerShdw>
                </a:effectLst>
                <a:latin typeface="+mn-lt"/>
                <a:ea typeface="+mn-ea"/>
                <a:cs typeface="Arial" panose="020B0604020202020204" pitchFamily="34" charset="0"/>
              </a:rPr>
            </a:br>
            <a:r>
              <a:rPr lang="en-US" sz="1200" b="1" dirty="0">
                <a:solidFill>
                  <a:srgbClr val="00B0F0"/>
                </a:solidFill>
                <a:effectLst>
                  <a:outerShdw blurRad="38100" dist="38100" dir="2700000" algn="tl">
                    <a:srgbClr val="000000">
                      <a:alpha val="43137"/>
                    </a:srgbClr>
                  </a:outerShdw>
                </a:effectLst>
                <a:latin typeface="+mn-lt"/>
                <a:ea typeface="+mn-ea"/>
                <a:cs typeface="Arial" panose="020B0604020202020204" pitchFamily="34" charset="0"/>
              </a:rPr>
              <a:t>to stay alive.</a:t>
            </a:r>
          </a:p>
          <a:p>
            <a:endParaRPr lang="en-US" sz="1200" b="1" dirty="0">
              <a:solidFill>
                <a:srgbClr val="00B0F0"/>
              </a:solidFill>
              <a:effectLst>
                <a:outerShdw blurRad="38100" dist="38100" dir="2700000" algn="tl">
                  <a:srgbClr val="000000">
                    <a:alpha val="43137"/>
                  </a:srgbClr>
                </a:outerShdw>
              </a:effectLst>
              <a:latin typeface="+mn-lt"/>
              <a:ea typeface="+mn-ea"/>
              <a:cs typeface="Arial" panose="020B0604020202020204" pitchFamily="34" charset="0"/>
            </a:endParaRPr>
          </a:p>
          <a:p>
            <a:r>
              <a:rPr lang="en-US" sz="1200" b="1" dirty="0">
                <a:solidFill>
                  <a:srgbClr val="00B0F0"/>
                </a:solidFill>
                <a:effectLst>
                  <a:outerShdw blurRad="38100" dist="38100" dir="2700000" algn="tl">
                    <a:srgbClr val="000000">
                      <a:alpha val="43137"/>
                    </a:srgbClr>
                  </a:outerShdw>
                </a:effectLst>
                <a:latin typeface="+mn-lt"/>
                <a:ea typeface="+mn-ea"/>
                <a:cs typeface="Arial" panose="020B0604020202020204" pitchFamily="34" charset="0"/>
              </a:rPr>
              <a:t>CPR… get it?!</a:t>
            </a:r>
          </a:p>
        </p:txBody>
      </p:sp>
      <p:sp>
        <p:nvSpPr>
          <p:cNvPr id="4" name="Slide Number Placeholder 3"/>
          <p:cNvSpPr>
            <a:spLocks noGrp="1"/>
          </p:cNvSpPr>
          <p:nvPr>
            <p:ph type="sldNum" sz="quarter" idx="10"/>
          </p:nvPr>
        </p:nvSpPr>
        <p:spPr/>
        <p:txBody>
          <a:bodyPr/>
          <a:lstStyle/>
          <a:p>
            <a:fld id="{1C2199B7-B5AF-46FA-BFC7-34A6C85A2994}" type="slidenum">
              <a:rPr lang="en-US" smtClean="0"/>
              <a:t>6</a:t>
            </a:fld>
            <a:endParaRPr lang="en-US"/>
          </a:p>
        </p:txBody>
      </p:sp>
    </p:spTree>
    <p:extLst>
      <p:ext uri="{BB962C8B-B14F-4D97-AF65-F5344CB8AC3E}">
        <p14:creationId xmlns:p14="http://schemas.microsoft.com/office/powerpoint/2010/main" val="1351695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get about 80% of our revenue from development advances. </a:t>
            </a:r>
          </a:p>
          <a:p>
            <a:r>
              <a:rPr lang="en-US" dirty="0"/>
              <a:t>10% from product sales</a:t>
            </a:r>
          </a:p>
          <a:p>
            <a:r>
              <a:rPr lang="en-US" dirty="0"/>
              <a:t>And 10% from royalties. </a:t>
            </a:r>
          </a:p>
        </p:txBody>
      </p:sp>
      <p:sp>
        <p:nvSpPr>
          <p:cNvPr id="4" name="Slide Number Placeholder 3"/>
          <p:cNvSpPr>
            <a:spLocks noGrp="1"/>
          </p:cNvSpPr>
          <p:nvPr>
            <p:ph type="sldNum" sz="quarter" idx="10"/>
          </p:nvPr>
        </p:nvSpPr>
        <p:spPr/>
        <p:txBody>
          <a:bodyPr/>
          <a:lstStyle/>
          <a:p>
            <a:fld id="{1C2199B7-B5AF-46FA-BFC7-34A6C85A2994}" type="slidenum">
              <a:rPr lang="en-US" smtClean="0"/>
              <a:t>7</a:t>
            </a:fld>
            <a:endParaRPr lang="en-US"/>
          </a:p>
        </p:txBody>
      </p:sp>
    </p:spTree>
    <p:extLst>
      <p:ext uri="{BB962C8B-B14F-4D97-AF65-F5344CB8AC3E}">
        <p14:creationId xmlns:p14="http://schemas.microsoft.com/office/powerpoint/2010/main" val="1015830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have to bring your own skin to the game if you are coming from nothing.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Work on other games. You may start early by taking on every job you can. We made Black</a:t>
            </a:r>
            <a:r>
              <a:rPr lang="en-US" baseline="0" dirty="0"/>
              <a:t>berry Apps. We made Websites. We did a lot of different things while building our team for eventual “games” focus. </a:t>
            </a:r>
            <a:endParaRPr lang="en-US" dirty="0"/>
          </a:p>
          <a:p>
            <a:endParaRPr lang="en-US" dirty="0"/>
          </a:p>
        </p:txBody>
      </p:sp>
      <p:sp>
        <p:nvSpPr>
          <p:cNvPr id="4" name="Slide Number Placeholder 3"/>
          <p:cNvSpPr>
            <a:spLocks noGrp="1"/>
          </p:cNvSpPr>
          <p:nvPr>
            <p:ph type="sldNum" sz="quarter" idx="10"/>
          </p:nvPr>
        </p:nvSpPr>
        <p:spPr/>
        <p:txBody>
          <a:bodyPr/>
          <a:lstStyle/>
          <a:p>
            <a:fld id="{1C2199B7-B5AF-46FA-BFC7-34A6C85A2994}" type="slidenum">
              <a:rPr lang="en-US" smtClean="0"/>
              <a:t>8</a:t>
            </a:fld>
            <a:endParaRPr lang="en-US"/>
          </a:p>
        </p:txBody>
      </p:sp>
    </p:spTree>
    <p:extLst>
      <p:ext uri="{BB962C8B-B14F-4D97-AF65-F5344CB8AC3E}">
        <p14:creationId xmlns:p14="http://schemas.microsoft.com/office/powerpoint/2010/main" val="2413161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Find our more about our team at http://graphitelab.com/about-us/</a:t>
            </a:r>
          </a:p>
        </p:txBody>
      </p:sp>
      <p:sp>
        <p:nvSpPr>
          <p:cNvPr id="4" name="Slide Number Placeholder 3"/>
          <p:cNvSpPr>
            <a:spLocks noGrp="1"/>
          </p:cNvSpPr>
          <p:nvPr>
            <p:ph type="sldNum" sz="quarter" idx="10"/>
          </p:nvPr>
        </p:nvSpPr>
        <p:spPr/>
        <p:txBody>
          <a:bodyPr/>
          <a:lstStyle/>
          <a:p>
            <a:fld id="{1C2199B7-B5AF-46FA-BFC7-34A6C85A2994}" type="slidenum">
              <a:rPr lang="en-US" smtClean="0"/>
              <a:t>9</a:t>
            </a:fld>
            <a:endParaRPr lang="en-US"/>
          </a:p>
        </p:txBody>
      </p:sp>
    </p:spTree>
    <p:extLst>
      <p:ext uri="{BB962C8B-B14F-4D97-AF65-F5344CB8AC3E}">
        <p14:creationId xmlns:p14="http://schemas.microsoft.com/office/powerpoint/2010/main" val="1129981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C9F2500-D36D-45B1-BD90-E5586A19040E}" type="datetimeFigureOut">
              <a:rPr lang="en-US" smtClean="0"/>
              <a:pPr/>
              <a:t>6/6/2017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AF37A-36D1-4F10-B5D1-6E2343F86DA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9F2500-D36D-45B1-BD90-E5586A19040E}" type="datetimeFigureOut">
              <a:rPr lang="en-US" smtClean="0"/>
              <a:pPr/>
              <a:t>6/6/2017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AF37A-36D1-4F10-B5D1-6E2343F86DA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9F2500-D36D-45B1-BD90-E5586A19040E}" type="datetimeFigureOut">
              <a:rPr lang="en-US" smtClean="0"/>
              <a:pPr/>
              <a:t>6/6/2017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AF37A-36D1-4F10-B5D1-6E2343F86DA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9F2500-D36D-45B1-BD90-E5586A19040E}" type="datetimeFigureOut">
              <a:rPr lang="en-US" smtClean="0"/>
              <a:pPr/>
              <a:t>6/6/2017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AF37A-36D1-4F10-B5D1-6E2343F86DA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9F2500-D36D-45B1-BD90-E5586A19040E}" type="datetimeFigureOut">
              <a:rPr lang="en-US" smtClean="0"/>
              <a:pPr/>
              <a:t>6/6/2017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AF37A-36D1-4F10-B5D1-6E2343F86DA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C9F2500-D36D-45B1-BD90-E5586A19040E}" type="datetimeFigureOut">
              <a:rPr lang="en-US" smtClean="0"/>
              <a:pPr/>
              <a:t>6/6/2017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9AF37A-36D1-4F10-B5D1-6E2343F86DA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C9F2500-D36D-45B1-BD90-E5586A19040E}" type="datetimeFigureOut">
              <a:rPr lang="en-US" smtClean="0"/>
              <a:pPr/>
              <a:t>6/6/2017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9AF37A-36D1-4F10-B5D1-6E2343F86DA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C9F2500-D36D-45B1-BD90-E5586A19040E}" type="datetimeFigureOut">
              <a:rPr lang="en-US" smtClean="0"/>
              <a:pPr/>
              <a:t>6/6/2017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9AF37A-36D1-4F10-B5D1-6E2343F86DA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9F2500-D36D-45B1-BD90-E5586A19040E}" type="datetimeFigureOut">
              <a:rPr lang="en-US" smtClean="0"/>
              <a:pPr/>
              <a:t>6/6/2017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9AF37A-36D1-4F10-B5D1-6E2343F86DA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9F2500-D36D-45B1-BD90-E5586A19040E}" type="datetimeFigureOut">
              <a:rPr lang="en-US" smtClean="0"/>
              <a:pPr/>
              <a:t>6/6/2017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9AF37A-36D1-4F10-B5D1-6E2343F86DA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9F2500-D36D-45B1-BD90-E5586A19040E}" type="datetimeFigureOut">
              <a:rPr lang="en-US" smtClean="0"/>
              <a:pPr/>
              <a:t>6/6/2017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9AF37A-36D1-4F10-B5D1-6E2343F86DA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10000" b="-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C9F2500-D36D-45B1-BD90-E5586A19040E}" type="datetimeFigureOut">
              <a:rPr lang="en-US" smtClean="0"/>
              <a:pPr/>
              <a:t>6/6/2017</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69AF37A-36D1-4F10-B5D1-6E2343F86DA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png"/><Relationship Id="rId7" Type="http://schemas.openxmlformats.org/officeDocument/2006/relationships/hyperlink" Target="https://www.maryville.edu/as/art-design/game-design/"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www.graphitelab.com/" TargetMode="External"/><Relationship Id="rId5" Type="http://schemas.openxmlformats.org/officeDocument/2006/relationships/hyperlink" Target="http://www.raitheoshow.com/#gameography" TargetMode="Externa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M:\Marketing\STL_Gallery\Hive Jump\PresentationArt\HJ_Jumper_Pain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03097" y="1816889"/>
            <a:ext cx="5647661" cy="332879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6" name="Picture 2" descr="M:\Marketing\Branding\GLI\01_Logo\2013\GLI_Lite_lo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67000" y="2755800"/>
            <a:ext cx="2133600" cy="349350"/>
          </a:xfrm>
          <a:prstGeom prst="rect">
            <a:avLst/>
          </a:prstGeom>
          <a:ln>
            <a:noFill/>
          </a:ln>
          <a:effectLst>
            <a:outerShdw blurRad="292100" dist="25400" dir="2700000" algn="tl" rotWithShape="0">
              <a:schemeClr val="tx2">
                <a:alpha val="31000"/>
              </a:schemeClr>
            </a:outerShdw>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476889" y="641656"/>
            <a:ext cx="7998921" cy="1446550"/>
          </a:xfrm>
          <a:prstGeom prst="rect">
            <a:avLst/>
          </a:prstGeom>
        </p:spPr>
        <p:txBody>
          <a:bodyPr wrap="none">
            <a:spAutoFit/>
          </a:bodyPr>
          <a:lstStyle/>
          <a:p>
            <a:pPr algn="ctr"/>
            <a:r>
              <a:rPr lang="en-US" sz="4400" b="1" dirty="0">
                <a:solidFill>
                  <a:srgbClr val="00B0F0"/>
                </a:solidFill>
                <a:effectLst>
                  <a:outerShdw blurRad="38100" dist="38100" dir="2700000" algn="tl">
                    <a:srgbClr val="000000">
                      <a:alpha val="43137"/>
                    </a:srgbClr>
                  </a:outerShdw>
                </a:effectLst>
                <a:cs typeface="Arial" panose="020B0604020202020204" pitchFamily="34" charset="0"/>
              </a:rPr>
              <a:t>STARTING AND MAINTAINING AN</a:t>
            </a:r>
          </a:p>
          <a:p>
            <a:pPr algn="ctr"/>
            <a:r>
              <a:rPr lang="en-US" sz="4400" b="1" dirty="0">
                <a:solidFill>
                  <a:srgbClr val="00B0F0"/>
                </a:solidFill>
                <a:effectLst>
                  <a:outerShdw blurRad="38100" dist="38100" dir="2700000" algn="tl">
                    <a:srgbClr val="000000">
                      <a:alpha val="43137"/>
                    </a:srgbClr>
                  </a:outerShdw>
                </a:effectLst>
                <a:cs typeface="Arial" panose="020B0604020202020204" pitchFamily="34" charset="0"/>
              </a:rPr>
              <a:t>INDIE BUSINESS</a:t>
            </a:r>
            <a:endParaRPr lang="en-US" sz="4400" b="1" dirty="0">
              <a:solidFill>
                <a:srgbClr val="00B0F0"/>
              </a:solidFill>
              <a:effectLst>
                <a:outerShdw blurRad="38100" dist="38100" dir="2700000" algn="tl">
                  <a:srgbClr val="000000">
                    <a:alpha val="43137"/>
                  </a:srgbClr>
                </a:outerShdw>
              </a:effectLst>
            </a:endParaRPr>
          </a:p>
        </p:txBody>
      </p:sp>
      <p:sp>
        <p:nvSpPr>
          <p:cNvPr id="14" name="Subtitle 2"/>
          <p:cNvSpPr>
            <a:spLocks noGrp="1"/>
          </p:cNvSpPr>
          <p:nvPr>
            <p:ph type="subTitle" idx="1"/>
          </p:nvPr>
        </p:nvSpPr>
        <p:spPr>
          <a:xfrm>
            <a:off x="249296" y="2668588"/>
            <a:ext cx="9001462" cy="1655762"/>
          </a:xfrm>
        </p:spPr>
        <p:txBody>
          <a:bodyPr>
            <a:normAutofit lnSpcReduction="10000"/>
          </a:bodyPr>
          <a:lstStyle/>
          <a:p>
            <a:pPr algn="l"/>
            <a:r>
              <a:rPr lang="en-US" b="1" dirty="0">
                <a:solidFill>
                  <a:schemeClr val="tx1">
                    <a:lumMod val="75000"/>
                    <a:lumOff val="25000"/>
                  </a:schemeClr>
                </a:solidFill>
              </a:rPr>
              <a:t>Matt Raithel </a:t>
            </a:r>
            <a:r>
              <a:rPr lang="en-US" b="1" dirty="0"/>
              <a:t>| </a:t>
            </a:r>
          </a:p>
          <a:p>
            <a:pPr algn="l"/>
            <a:r>
              <a:rPr lang="en-US" dirty="0">
                <a:solidFill>
                  <a:schemeClr val="tx1">
                    <a:lumMod val="75000"/>
                    <a:lumOff val="25000"/>
                  </a:schemeClr>
                </a:solidFill>
              </a:rPr>
              <a:t>@</a:t>
            </a:r>
            <a:r>
              <a:rPr lang="en-US" dirty="0" err="1">
                <a:solidFill>
                  <a:schemeClr val="tx1">
                    <a:lumMod val="75000"/>
                    <a:lumOff val="25000"/>
                  </a:schemeClr>
                </a:solidFill>
              </a:rPr>
              <a:t>raitheoshow</a:t>
            </a:r>
            <a:endParaRPr lang="en-US" dirty="0">
              <a:solidFill>
                <a:schemeClr val="tx1">
                  <a:lumMod val="75000"/>
                  <a:lumOff val="25000"/>
                </a:schemeClr>
              </a:solidFill>
            </a:endParaRPr>
          </a:p>
          <a:p>
            <a:pPr algn="l"/>
            <a:r>
              <a:rPr lang="en-US" dirty="0">
                <a:solidFill>
                  <a:schemeClr val="tx1">
                    <a:lumMod val="75000"/>
                    <a:lumOff val="25000"/>
                  </a:schemeClr>
                </a:solidFill>
              </a:rPr>
              <a:t>@</a:t>
            </a:r>
            <a:r>
              <a:rPr lang="en-US" dirty="0" err="1">
                <a:solidFill>
                  <a:schemeClr val="tx1">
                    <a:lumMod val="75000"/>
                    <a:lumOff val="25000"/>
                  </a:schemeClr>
                </a:solidFill>
              </a:rPr>
              <a:t>graphitelab</a:t>
            </a:r>
            <a:endParaRPr lang="en-US" dirty="0">
              <a:solidFill>
                <a:schemeClr val="tx1">
                  <a:lumMod val="75000"/>
                  <a:lumOff val="25000"/>
                </a:schemeClr>
              </a:solidFill>
            </a:endParaRPr>
          </a:p>
        </p:txBody>
      </p:sp>
      <p:sp>
        <p:nvSpPr>
          <p:cNvPr id="15" name="Rectangle 14"/>
          <p:cNvSpPr/>
          <p:nvPr/>
        </p:nvSpPr>
        <p:spPr>
          <a:xfrm>
            <a:off x="319366" y="4336018"/>
            <a:ext cx="3109634" cy="369332"/>
          </a:xfrm>
          <a:prstGeom prst="rect">
            <a:avLst/>
          </a:prstGeom>
        </p:spPr>
        <p:txBody>
          <a:bodyPr wrap="none">
            <a:spAutoFit/>
          </a:bodyPr>
          <a:lstStyle/>
          <a:p>
            <a:r>
              <a:rPr lang="en-US" i="1" dirty="0">
                <a:solidFill>
                  <a:schemeClr val="tx1">
                    <a:lumMod val="75000"/>
                    <a:lumOff val="25000"/>
                  </a:schemeClr>
                </a:solidFill>
              </a:rPr>
              <a:t>more info in the notes section…</a:t>
            </a:r>
          </a:p>
        </p:txBody>
      </p:sp>
    </p:spTree>
    <p:extLst>
      <p:ext uri="{BB962C8B-B14F-4D97-AF65-F5344CB8AC3E}">
        <p14:creationId xmlns:p14="http://schemas.microsoft.com/office/powerpoint/2010/main" val="1744774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685914" y="4770967"/>
            <a:ext cx="335916" cy="291078"/>
          </a:xfrm>
          <a:prstGeom prst="rect">
            <a:avLst/>
          </a:prstGeom>
          <a:ln>
            <a:noFill/>
          </a:ln>
          <a:effectLst>
            <a:outerShdw blurRad="292100" dist="25400" dir="2700000" algn="tl" rotWithShape="0">
              <a:schemeClr val="tx2">
                <a:alpha val="31000"/>
              </a:schemeClr>
            </a:outerShdw>
          </a:effectLst>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1210617" y="133350"/>
            <a:ext cx="6888230" cy="132632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chemeClr val="tx1">
                    <a:lumMod val="75000"/>
                    <a:lumOff val="25000"/>
                  </a:schemeClr>
                </a:solidFill>
              </a:rPr>
              <a:t>HOW WE DID IT.</a:t>
            </a:r>
          </a:p>
        </p:txBody>
      </p:sp>
      <p:sp>
        <p:nvSpPr>
          <p:cNvPr id="11" name="Content Placeholder 2"/>
          <p:cNvSpPr txBox="1">
            <a:spLocks/>
          </p:cNvSpPr>
          <p:nvPr/>
        </p:nvSpPr>
        <p:spPr>
          <a:xfrm>
            <a:off x="609600" y="1200150"/>
            <a:ext cx="7848600" cy="3394167"/>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None/>
            </a:pPr>
            <a:r>
              <a:rPr lang="en-US" sz="1800" b="1" dirty="0"/>
              <a:t>Month 1 – 3</a:t>
            </a:r>
            <a:r>
              <a:rPr lang="en-US" sz="1800" dirty="0"/>
              <a:t>: Founding Partnership (Art, Programming, Design)</a:t>
            </a:r>
          </a:p>
          <a:p>
            <a:pPr marL="0" indent="0">
              <a:buNone/>
            </a:pPr>
            <a:r>
              <a:rPr lang="en-US" sz="1800" b="1" dirty="0"/>
              <a:t>Month 4 – 12: </a:t>
            </a:r>
            <a:r>
              <a:rPr lang="en-US" sz="1800" dirty="0"/>
              <a:t>Begin 1</a:t>
            </a:r>
            <a:r>
              <a:rPr lang="en-US" sz="1800" baseline="30000" dirty="0"/>
              <a:t>st</a:t>
            </a:r>
            <a:r>
              <a:rPr lang="en-US" sz="1800" dirty="0"/>
              <a:t> Project. </a:t>
            </a:r>
          </a:p>
          <a:p>
            <a:pPr marL="0" indent="0">
              <a:buNone/>
            </a:pPr>
            <a:r>
              <a:rPr lang="en-US" sz="1800" dirty="0"/>
              <a:t>Contract if you can. With the second and third projects, bring on people to help with small parts. </a:t>
            </a:r>
          </a:p>
          <a:p>
            <a:pPr marL="0" indent="0">
              <a:buNone/>
            </a:pPr>
            <a:endParaRPr lang="en-US" sz="1800" dirty="0"/>
          </a:p>
          <a:p>
            <a:pPr marL="0" indent="0">
              <a:spcAft>
                <a:spcPts val="1200"/>
              </a:spcAft>
              <a:buClr>
                <a:schemeClr val="tx1"/>
              </a:buClr>
              <a:buNone/>
            </a:pPr>
            <a:r>
              <a:rPr lang="en-US" sz="1800" b="1" dirty="0">
                <a:solidFill>
                  <a:srgbClr val="FF0000"/>
                </a:solidFill>
              </a:rPr>
              <a:t>GOAL: </a:t>
            </a:r>
            <a:r>
              <a:rPr lang="en-US" sz="1800" dirty="0"/>
              <a:t>A business that can operate without you. </a:t>
            </a:r>
          </a:p>
        </p:txBody>
      </p:sp>
      <p:sp>
        <p:nvSpPr>
          <p:cNvPr id="14" name="Rectangle 13"/>
          <p:cNvSpPr/>
          <p:nvPr/>
        </p:nvSpPr>
        <p:spPr>
          <a:xfrm>
            <a:off x="368349" y="4736927"/>
            <a:ext cx="892809" cy="369332"/>
          </a:xfrm>
          <a:prstGeom prst="rect">
            <a:avLst/>
          </a:prstGeom>
        </p:spPr>
        <p:txBody>
          <a:bodyPr wrap="none">
            <a:spAutoFit/>
          </a:bodyPr>
          <a:lstStyle/>
          <a:p>
            <a:r>
              <a:rPr lang="en-US" dirty="0">
                <a:solidFill>
                  <a:srgbClr val="FF0000"/>
                </a:solidFill>
              </a:rPr>
              <a:t>P</a:t>
            </a:r>
            <a:r>
              <a:rPr lang="en-US" dirty="0">
                <a:solidFill>
                  <a:schemeClr val="tx1">
                    <a:lumMod val="75000"/>
                    <a:lumOff val="25000"/>
                  </a:schemeClr>
                </a:solidFill>
              </a:rPr>
              <a:t>EOPLE</a:t>
            </a:r>
          </a:p>
        </p:txBody>
      </p:sp>
    </p:spTree>
    <p:extLst>
      <p:ext uri="{BB962C8B-B14F-4D97-AF65-F5344CB8AC3E}">
        <p14:creationId xmlns:p14="http://schemas.microsoft.com/office/powerpoint/2010/main" val="4291786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685914" y="4770967"/>
            <a:ext cx="335916" cy="291078"/>
          </a:xfrm>
          <a:prstGeom prst="rect">
            <a:avLst/>
          </a:prstGeom>
          <a:ln>
            <a:noFill/>
          </a:ln>
          <a:effectLst>
            <a:outerShdw blurRad="292100" dist="25400" dir="2700000" algn="tl" rotWithShape="0">
              <a:schemeClr val="tx2">
                <a:alpha val="31000"/>
              </a:schemeClr>
            </a:outerShdw>
          </a:effectLst>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1210617" y="133350"/>
            <a:ext cx="6888230" cy="132632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rgbClr val="FF0000"/>
                </a:solidFill>
              </a:rPr>
              <a:t>R</a:t>
            </a:r>
            <a:r>
              <a:rPr lang="en-US" b="1" dirty="0">
                <a:solidFill>
                  <a:schemeClr val="tx1">
                    <a:lumMod val="75000"/>
                    <a:lumOff val="25000"/>
                  </a:schemeClr>
                </a:solidFill>
              </a:rPr>
              <a:t>ELATIONSHIPS</a:t>
            </a:r>
            <a:br>
              <a:rPr lang="en-US" dirty="0">
                <a:solidFill>
                  <a:schemeClr val="tx1">
                    <a:lumMod val="75000"/>
                    <a:lumOff val="25000"/>
                  </a:schemeClr>
                </a:solidFill>
              </a:rPr>
            </a:br>
            <a:r>
              <a:rPr lang="en-US" sz="2400" dirty="0">
                <a:solidFill>
                  <a:schemeClr val="tx1">
                    <a:lumMod val="75000"/>
                    <a:lumOff val="25000"/>
                  </a:schemeClr>
                </a:solidFill>
                <a:latin typeface="+mn-lt"/>
              </a:rPr>
              <a:t>WITHOUT THEM </a:t>
            </a:r>
            <a:r>
              <a:rPr lang="en-US" sz="2400">
                <a:solidFill>
                  <a:schemeClr val="tx1">
                    <a:lumMod val="75000"/>
                    <a:lumOff val="25000"/>
                  </a:schemeClr>
                </a:solidFill>
                <a:latin typeface="+mn-lt"/>
              </a:rPr>
              <a:t>YOU WON’T </a:t>
            </a:r>
            <a:r>
              <a:rPr lang="en-US" sz="2400" dirty="0">
                <a:solidFill>
                  <a:schemeClr val="tx1">
                    <a:lumMod val="75000"/>
                    <a:lumOff val="25000"/>
                  </a:schemeClr>
                </a:solidFill>
                <a:latin typeface="+mn-lt"/>
              </a:rPr>
              <a:t>SURVIVE</a:t>
            </a:r>
          </a:p>
        </p:txBody>
      </p:sp>
      <p:sp>
        <p:nvSpPr>
          <p:cNvPr id="11" name="Content Placeholder 2"/>
          <p:cNvSpPr txBox="1">
            <a:spLocks/>
          </p:cNvSpPr>
          <p:nvPr/>
        </p:nvSpPr>
        <p:spPr>
          <a:xfrm>
            <a:off x="533400" y="1374926"/>
            <a:ext cx="5042264" cy="3394167"/>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spcBef>
                <a:spcPts val="0"/>
              </a:spcBef>
              <a:spcAft>
                <a:spcPts val="1200"/>
              </a:spcAft>
              <a:buClr>
                <a:prstClr val="white"/>
              </a:buClr>
              <a:buSzTx/>
              <a:buNone/>
            </a:pPr>
            <a:r>
              <a:rPr lang="en-US" sz="3200" u="sng" dirty="0">
                <a:solidFill>
                  <a:schemeClr val="tx1">
                    <a:lumMod val="75000"/>
                    <a:lumOff val="25000"/>
                  </a:schemeClr>
                </a:solidFill>
              </a:rPr>
              <a:t>Our strongest relationships</a:t>
            </a:r>
          </a:p>
          <a:p>
            <a:pPr>
              <a:spcBef>
                <a:spcPts val="0"/>
              </a:spcBef>
              <a:spcAft>
                <a:spcPts val="1200"/>
              </a:spcAft>
              <a:buClr>
                <a:schemeClr val="tx1"/>
              </a:buClr>
            </a:pPr>
            <a:r>
              <a:rPr lang="en-US" sz="2000" dirty="0"/>
              <a:t>DSI Games</a:t>
            </a:r>
          </a:p>
          <a:p>
            <a:pPr>
              <a:spcBef>
                <a:spcPts val="0"/>
              </a:spcBef>
              <a:spcAft>
                <a:spcPts val="1200"/>
              </a:spcAft>
              <a:buClr>
                <a:schemeClr val="tx1"/>
              </a:buClr>
            </a:pPr>
            <a:r>
              <a:rPr lang="en-US" sz="2000" dirty="0"/>
              <a:t>Nickelodeon</a:t>
            </a:r>
          </a:p>
          <a:p>
            <a:pPr>
              <a:spcBef>
                <a:spcPts val="0"/>
              </a:spcBef>
              <a:spcAft>
                <a:spcPts val="1200"/>
              </a:spcAft>
              <a:buClr>
                <a:schemeClr val="tx1"/>
              </a:buClr>
            </a:pPr>
            <a:r>
              <a:rPr lang="en-US" sz="2000" dirty="0"/>
              <a:t>Hasbro</a:t>
            </a:r>
          </a:p>
          <a:p>
            <a:pPr>
              <a:spcBef>
                <a:spcPts val="0"/>
              </a:spcBef>
              <a:spcAft>
                <a:spcPts val="1200"/>
              </a:spcAft>
              <a:buClr>
                <a:schemeClr val="tx1"/>
              </a:buClr>
            </a:pPr>
            <a:endParaRPr lang="en-US" sz="2000" dirty="0"/>
          </a:p>
        </p:txBody>
      </p:sp>
      <p:sp>
        <p:nvSpPr>
          <p:cNvPr id="12" name="Content Placeholder 2"/>
          <p:cNvSpPr txBox="1">
            <a:spLocks/>
          </p:cNvSpPr>
          <p:nvPr/>
        </p:nvSpPr>
        <p:spPr>
          <a:xfrm>
            <a:off x="4260915" y="1962150"/>
            <a:ext cx="4883085" cy="2566843"/>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spcAft>
                <a:spcPts val="1200"/>
              </a:spcAft>
              <a:buClr>
                <a:schemeClr val="tx1"/>
              </a:buClr>
            </a:pPr>
            <a:r>
              <a:rPr lang="en-US" sz="1800" dirty="0"/>
              <a:t>Build a portfolio through friends (contract) jams (polish those jams). </a:t>
            </a:r>
          </a:p>
          <a:p>
            <a:pPr>
              <a:spcAft>
                <a:spcPts val="1200"/>
              </a:spcAft>
              <a:buClr>
                <a:schemeClr val="tx1"/>
              </a:buClr>
            </a:pPr>
            <a:r>
              <a:rPr lang="en-US" sz="1800" dirty="0"/>
              <a:t>Reach out through </a:t>
            </a:r>
            <a:r>
              <a:rPr lang="en-US" sz="1800" dirty="0" err="1"/>
              <a:t>bizdev</a:t>
            </a:r>
            <a:r>
              <a:rPr lang="en-US" sz="1800" dirty="0"/>
              <a:t> accounts. Usually find these on media pages. </a:t>
            </a:r>
          </a:p>
          <a:p>
            <a:pPr>
              <a:spcAft>
                <a:spcPts val="1200"/>
              </a:spcAft>
              <a:buClr>
                <a:schemeClr val="tx1"/>
              </a:buClr>
            </a:pPr>
            <a:r>
              <a:rPr lang="en-US" sz="1800" dirty="0"/>
              <a:t>Conferences: GDC, Casual Connect, </a:t>
            </a:r>
            <a:r>
              <a:rPr lang="en-US" sz="1800" dirty="0" err="1"/>
              <a:t>Lic</a:t>
            </a:r>
            <a:r>
              <a:rPr lang="en-US" sz="1800" dirty="0"/>
              <a:t> Expo. </a:t>
            </a:r>
          </a:p>
          <a:p>
            <a:pPr>
              <a:spcAft>
                <a:spcPts val="1200"/>
              </a:spcAft>
              <a:buClr>
                <a:schemeClr val="tx1"/>
              </a:buClr>
            </a:pPr>
            <a:r>
              <a:rPr lang="en-US" sz="1800" dirty="0"/>
              <a:t>Stay connected.  </a:t>
            </a:r>
          </a:p>
        </p:txBody>
      </p:sp>
      <p:sp>
        <p:nvSpPr>
          <p:cNvPr id="14" name="Rectangle 13"/>
          <p:cNvSpPr/>
          <p:nvPr/>
        </p:nvSpPr>
        <p:spPr>
          <a:xfrm>
            <a:off x="368349" y="4736927"/>
            <a:ext cx="1638205" cy="369332"/>
          </a:xfrm>
          <a:prstGeom prst="rect">
            <a:avLst/>
          </a:prstGeom>
        </p:spPr>
        <p:txBody>
          <a:bodyPr wrap="none">
            <a:spAutoFit/>
          </a:bodyPr>
          <a:lstStyle/>
          <a:p>
            <a:r>
              <a:rPr lang="en-US" dirty="0">
                <a:solidFill>
                  <a:srgbClr val="FF0000"/>
                </a:solidFill>
              </a:rPr>
              <a:t>R</a:t>
            </a:r>
            <a:r>
              <a:rPr lang="en-US" dirty="0">
                <a:solidFill>
                  <a:schemeClr val="tx1">
                    <a:lumMod val="75000"/>
                    <a:lumOff val="25000"/>
                  </a:schemeClr>
                </a:solidFill>
              </a:rPr>
              <a:t>ELATIONSHIPS</a:t>
            </a:r>
          </a:p>
        </p:txBody>
      </p:sp>
    </p:spTree>
    <p:extLst>
      <p:ext uri="{BB962C8B-B14F-4D97-AF65-F5344CB8AC3E}">
        <p14:creationId xmlns:p14="http://schemas.microsoft.com/office/powerpoint/2010/main" val="33056978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685914" y="4770967"/>
            <a:ext cx="335916" cy="291078"/>
          </a:xfrm>
          <a:prstGeom prst="rect">
            <a:avLst/>
          </a:prstGeom>
          <a:ln>
            <a:noFill/>
          </a:ln>
          <a:effectLst>
            <a:outerShdw blurRad="292100" dist="25400" dir="2700000" algn="tl" rotWithShape="0">
              <a:schemeClr val="tx2">
                <a:alpha val="31000"/>
              </a:schemeClr>
            </a:outerShdw>
          </a:effectLst>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1210617" y="133350"/>
            <a:ext cx="6888230" cy="132632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tx1">
                    <a:lumMod val="75000"/>
                    <a:lumOff val="25000"/>
                  </a:schemeClr>
                </a:solidFill>
              </a:rPr>
              <a:t>HOW WE DID IT.</a:t>
            </a:r>
          </a:p>
        </p:txBody>
      </p:sp>
      <p:sp>
        <p:nvSpPr>
          <p:cNvPr id="11" name="Content Placeholder 2"/>
          <p:cNvSpPr txBox="1">
            <a:spLocks/>
          </p:cNvSpPr>
          <p:nvPr/>
        </p:nvSpPr>
        <p:spPr>
          <a:xfrm>
            <a:off x="609600" y="1200150"/>
            <a:ext cx="7848600" cy="3394167"/>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spcAft>
                <a:spcPts val="1200"/>
              </a:spcAft>
              <a:buClr>
                <a:schemeClr val="tx1"/>
              </a:buClr>
            </a:pPr>
            <a:r>
              <a:rPr lang="en-US" sz="1800" b="1" dirty="0"/>
              <a:t>Month 1 -3: </a:t>
            </a:r>
            <a:r>
              <a:rPr lang="en-US" sz="1800" dirty="0"/>
              <a:t>Build a demo of a project you would like to make. Share it with companies who make that type of project. </a:t>
            </a:r>
          </a:p>
          <a:p>
            <a:pPr>
              <a:spcAft>
                <a:spcPts val="1200"/>
              </a:spcAft>
              <a:buClr>
                <a:schemeClr val="tx1"/>
              </a:buClr>
            </a:pPr>
            <a:r>
              <a:rPr lang="en-US" sz="1800" dirty="0"/>
              <a:t>Scour the top 100 games and look at their credits. Who made them? Offer services. Over and over. </a:t>
            </a:r>
          </a:p>
          <a:p>
            <a:pPr>
              <a:spcAft>
                <a:spcPts val="1200"/>
              </a:spcAft>
              <a:buClr>
                <a:schemeClr val="tx1"/>
              </a:buClr>
            </a:pPr>
            <a:r>
              <a:rPr lang="en-US" sz="1800" dirty="0"/>
              <a:t>Go to GameStop and flip the boxes around. Who made them? Could you do the same? </a:t>
            </a:r>
          </a:p>
          <a:p>
            <a:pPr>
              <a:spcAft>
                <a:spcPts val="1200"/>
              </a:spcAft>
              <a:buClr>
                <a:schemeClr val="tx1"/>
              </a:buClr>
            </a:pPr>
            <a:r>
              <a:rPr lang="en-US" sz="1800" dirty="0"/>
              <a:t>Think of projects in threes. You get benefit on the third. </a:t>
            </a:r>
          </a:p>
          <a:p>
            <a:pPr>
              <a:spcAft>
                <a:spcPts val="1200"/>
              </a:spcAft>
              <a:buClr>
                <a:schemeClr val="tx1"/>
              </a:buClr>
            </a:pPr>
            <a:r>
              <a:rPr lang="en-US" sz="1800" b="1" dirty="0">
                <a:solidFill>
                  <a:srgbClr val="FF0000"/>
                </a:solidFill>
              </a:rPr>
              <a:t>GOAL: </a:t>
            </a:r>
            <a:r>
              <a:rPr lang="en-US" sz="1800" dirty="0"/>
              <a:t>Repeat opportunities.</a:t>
            </a:r>
          </a:p>
        </p:txBody>
      </p:sp>
      <p:sp>
        <p:nvSpPr>
          <p:cNvPr id="14" name="Rectangle 13"/>
          <p:cNvSpPr/>
          <p:nvPr/>
        </p:nvSpPr>
        <p:spPr>
          <a:xfrm>
            <a:off x="368349" y="4736927"/>
            <a:ext cx="1638205" cy="369332"/>
          </a:xfrm>
          <a:prstGeom prst="rect">
            <a:avLst/>
          </a:prstGeom>
        </p:spPr>
        <p:txBody>
          <a:bodyPr wrap="none">
            <a:spAutoFit/>
          </a:bodyPr>
          <a:lstStyle/>
          <a:p>
            <a:r>
              <a:rPr lang="en-US" dirty="0">
                <a:solidFill>
                  <a:srgbClr val="FF0000"/>
                </a:solidFill>
              </a:rPr>
              <a:t>R</a:t>
            </a:r>
            <a:r>
              <a:rPr lang="en-US" dirty="0">
                <a:solidFill>
                  <a:schemeClr val="tx1">
                    <a:lumMod val="75000"/>
                    <a:lumOff val="25000"/>
                  </a:schemeClr>
                </a:solidFill>
              </a:rPr>
              <a:t>ELATIONSHIPS</a:t>
            </a:r>
          </a:p>
        </p:txBody>
      </p:sp>
    </p:spTree>
    <p:extLst>
      <p:ext uri="{BB962C8B-B14F-4D97-AF65-F5344CB8AC3E}">
        <p14:creationId xmlns:p14="http://schemas.microsoft.com/office/powerpoint/2010/main" val="32631100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685914" y="4770967"/>
            <a:ext cx="335916" cy="291078"/>
          </a:xfrm>
          <a:prstGeom prst="rect">
            <a:avLst/>
          </a:prstGeom>
          <a:ln>
            <a:noFill/>
          </a:ln>
          <a:effectLst>
            <a:outerShdw blurRad="292100" dist="25400" dir="2700000" algn="tl" rotWithShape="0">
              <a:schemeClr val="tx2">
                <a:alpha val="31000"/>
              </a:schemeClr>
            </a:outerShdw>
          </a:effectLst>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1447800" y="819150"/>
            <a:ext cx="6400801" cy="2774094"/>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6000" b="1" dirty="0">
                <a:solidFill>
                  <a:srgbClr val="FF0000"/>
                </a:solidFill>
              </a:rPr>
              <a:t>C</a:t>
            </a:r>
            <a:r>
              <a:rPr lang="en-US" sz="6000" b="1" dirty="0"/>
              <a:t>ASH</a:t>
            </a:r>
          </a:p>
          <a:p>
            <a:r>
              <a:rPr lang="en-US" sz="6000" b="1" dirty="0">
                <a:solidFill>
                  <a:srgbClr val="FF0000"/>
                </a:solidFill>
              </a:rPr>
              <a:t>P</a:t>
            </a:r>
            <a:r>
              <a:rPr lang="en-US" sz="6000" b="1" dirty="0"/>
              <a:t>EOPLE</a:t>
            </a:r>
          </a:p>
          <a:p>
            <a:r>
              <a:rPr lang="en-US" sz="6000" b="1" dirty="0">
                <a:solidFill>
                  <a:srgbClr val="FF0000"/>
                </a:solidFill>
              </a:rPr>
              <a:t>R</a:t>
            </a:r>
            <a:r>
              <a:rPr lang="en-US" sz="6000" b="1" dirty="0"/>
              <a:t>ELATIONSHIPS </a:t>
            </a:r>
          </a:p>
        </p:txBody>
      </p:sp>
      <p:sp>
        <p:nvSpPr>
          <p:cNvPr id="7" name="Content Placeholder 2"/>
          <p:cNvSpPr txBox="1">
            <a:spLocks/>
          </p:cNvSpPr>
          <p:nvPr/>
        </p:nvSpPr>
        <p:spPr>
          <a:xfrm>
            <a:off x="1447799" y="3593244"/>
            <a:ext cx="6400801" cy="2774094"/>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6000" b="1" dirty="0">
                <a:solidFill>
                  <a:srgbClr val="FF0000"/>
                </a:solidFill>
              </a:rPr>
              <a:t>C</a:t>
            </a:r>
            <a:r>
              <a:rPr lang="en-US" sz="6000" b="1" dirty="0"/>
              <a:t>ASH</a:t>
            </a:r>
          </a:p>
          <a:p>
            <a:r>
              <a:rPr lang="en-US" sz="6000" b="1" dirty="0">
                <a:solidFill>
                  <a:srgbClr val="FF0000"/>
                </a:solidFill>
              </a:rPr>
              <a:t>P</a:t>
            </a:r>
            <a:r>
              <a:rPr lang="en-US" sz="6000" b="1" dirty="0"/>
              <a:t>EOPLE</a:t>
            </a:r>
          </a:p>
          <a:p>
            <a:r>
              <a:rPr lang="en-US" sz="6000" b="1" dirty="0">
                <a:solidFill>
                  <a:srgbClr val="FF0000"/>
                </a:solidFill>
              </a:rPr>
              <a:t>R</a:t>
            </a:r>
            <a:r>
              <a:rPr lang="en-US" sz="6000" b="1" dirty="0"/>
              <a:t>ELATIONSHIPS </a:t>
            </a:r>
          </a:p>
        </p:txBody>
      </p:sp>
      <p:sp>
        <p:nvSpPr>
          <p:cNvPr id="9" name="Content Placeholder 2"/>
          <p:cNvSpPr txBox="1">
            <a:spLocks/>
          </p:cNvSpPr>
          <p:nvPr/>
        </p:nvSpPr>
        <p:spPr>
          <a:xfrm>
            <a:off x="1459042" y="-1954944"/>
            <a:ext cx="6400801" cy="2774094"/>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6000" b="1" dirty="0">
                <a:solidFill>
                  <a:srgbClr val="FF0000"/>
                </a:solidFill>
              </a:rPr>
              <a:t>C</a:t>
            </a:r>
            <a:r>
              <a:rPr lang="en-US" sz="6000" b="1" dirty="0"/>
              <a:t>ASH</a:t>
            </a:r>
          </a:p>
          <a:p>
            <a:r>
              <a:rPr lang="en-US" sz="6000" b="1" dirty="0">
                <a:solidFill>
                  <a:srgbClr val="FF0000"/>
                </a:solidFill>
              </a:rPr>
              <a:t>P</a:t>
            </a:r>
            <a:r>
              <a:rPr lang="en-US" sz="6000" b="1" dirty="0"/>
              <a:t>EOPLE</a:t>
            </a:r>
          </a:p>
          <a:p>
            <a:r>
              <a:rPr lang="en-US" sz="6000" b="1" dirty="0">
                <a:solidFill>
                  <a:srgbClr val="FF0000"/>
                </a:solidFill>
              </a:rPr>
              <a:t>R</a:t>
            </a:r>
            <a:r>
              <a:rPr lang="en-US" sz="6000" b="1" dirty="0"/>
              <a:t>ELATIONSHIPS </a:t>
            </a:r>
          </a:p>
        </p:txBody>
      </p:sp>
    </p:spTree>
    <p:extLst>
      <p:ext uri="{BB962C8B-B14F-4D97-AF65-F5344CB8AC3E}">
        <p14:creationId xmlns:p14="http://schemas.microsoft.com/office/powerpoint/2010/main" val="3278013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685914" y="4770967"/>
            <a:ext cx="335916" cy="291078"/>
          </a:xfrm>
          <a:prstGeom prst="rect">
            <a:avLst/>
          </a:prstGeom>
          <a:ln>
            <a:noFill/>
          </a:ln>
          <a:effectLst>
            <a:outerShdw blurRad="292100" dist="25400" dir="2700000" algn="tl" rotWithShape="0">
              <a:schemeClr val="tx2">
                <a:alpha val="31000"/>
              </a:schemeClr>
            </a:outerShdw>
          </a:effectLst>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2285999" y="133350"/>
            <a:ext cx="6477001" cy="132632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tx1">
                    <a:lumMod val="75000"/>
                    <a:lumOff val="25000"/>
                  </a:schemeClr>
                </a:solidFill>
              </a:rPr>
              <a:t>HOW DO WE MAINTAIN?</a:t>
            </a:r>
          </a:p>
        </p:txBody>
      </p:sp>
      <p:sp>
        <p:nvSpPr>
          <p:cNvPr id="11" name="Content Placeholder 2"/>
          <p:cNvSpPr txBox="1">
            <a:spLocks/>
          </p:cNvSpPr>
          <p:nvPr/>
        </p:nvSpPr>
        <p:spPr>
          <a:xfrm>
            <a:off x="2286000" y="1200150"/>
            <a:ext cx="6172200" cy="3394167"/>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buClrTx/>
            </a:pPr>
            <a:r>
              <a:rPr lang="en-US" sz="1800" dirty="0"/>
              <a:t>Maintenance is learning and adapting. </a:t>
            </a:r>
          </a:p>
          <a:p>
            <a:pPr>
              <a:buClrTx/>
            </a:pPr>
            <a:r>
              <a:rPr lang="en-US" sz="1800" dirty="0"/>
              <a:t>Monthly Reviews. Track progress. </a:t>
            </a:r>
          </a:p>
          <a:p>
            <a:pPr>
              <a:buClrTx/>
            </a:pPr>
            <a:r>
              <a:rPr lang="en-US" sz="1800" dirty="0"/>
              <a:t>Quarterly reviews. Make changes. Make Goals.  </a:t>
            </a:r>
          </a:p>
          <a:p>
            <a:pPr>
              <a:buClrTx/>
            </a:pPr>
            <a:r>
              <a:rPr lang="en-US" sz="1800" b="1" dirty="0">
                <a:solidFill>
                  <a:srgbClr val="FF0000"/>
                </a:solidFill>
              </a:rPr>
              <a:t>Find out how long it takes to get your sales!!!</a:t>
            </a:r>
          </a:p>
          <a:p>
            <a:pPr>
              <a:buClrTx/>
            </a:pPr>
            <a:r>
              <a:rPr lang="en-US" sz="1800" b="1" dirty="0">
                <a:solidFill>
                  <a:srgbClr val="FF0000"/>
                </a:solidFill>
              </a:rPr>
              <a:t>FIND OUT WHAT TYPE OF YEAR YOU GET THEM TOO!!! </a:t>
            </a:r>
          </a:p>
          <a:p>
            <a:pPr>
              <a:buClrTx/>
            </a:pPr>
            <a:r>
              <a:rPr lang="en-US" sz="1800" dirty="0"/>
              <a:t>Where are the advantages? </a:t>
            </a:r>
          </a:p>
          <a:p>
            <a:pPr>
              <a:buClrTx/>
            </a:pPr>
            <a:r>
              <a:rPr lang="en-US" sz="1800" dirty="0"/>
              <a:t>What don’t you need to focus on? </a:t>
            </a:r>
          </a:p>
          <a:p>
            <a:pPr>
              <a:buClrTx/>
            </a:pPr>
            <a:r>
              <a:rPr lang="en-US" sz="1800" dirty="0"/>
              <a:t>What excites your team? What excites you? </a:t>
            </a:r>
          </a:p>
        </p:txBody>
      </p:sp>
      <p:pic>
        <p:nvPicPr>
          <p:cNvPr id="6"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044" y="-35429"/>
            <a:ext cx="2191244"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26525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685914" y="4770967"/>
            <a:ext cx="335916" cy="291078"/>
          </a:xfrm>
          <a:prstGeom prst="rect">
            <a:avLst/>
          </a:prstGeom>
          <a:ln>
            <a:noFill/>
          </a:ln>
          <a:effectLst>
            <a:outerShdw blurRad="292100" dist="25400" dir="2700000" algn="tl" rotWithShape="0">
              <a:schemeClr val="tx2">
                <a:alpha val="31000"/>
              </a:schemeClr>
            </a:outerShdw>
          </a:effectLst>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1210617" y="133350"/>
            <a:ext cx="6888230" cy="132632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chemeClr val="tx1">
                    <a:lumMod val="75000"/>
                    <a:lumOff val="25000"/>
                  </a:schemeClr>
                </a:solidFill>
              </a:rPr>
              <a:t>CHOOSE!</a:t>
            </a:r>
          </a:p>
        </p:txBody>
      </p:sp>
      <p:cxnSp>
        <p:nvCxnSpPr>
          <p:cNvPr id="6" name="Straight Connector 5"/>
          <p:cNvCxnSpPr/>
          <p:nvPr/>
        </p:nvCxnSpPr>
        <p:spPr>
          <a:xfrm>
            <a:off x="4654732" y="1276350"/>
            <a:ext cx="1" cy="3189817"/>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3" name="Rectangle 2"/>
          <p:cNvSpPr/>
          <p:nvPr/>
        </p:nvSpPr>
        <p:spPr>
          <a:xfrm>
            <a:off x="1371600" y="2266950"/>
            <a:ext cx="1709122" cy="830997"/>
          </a:xfrm>
          <a:prstGeom prst="rect">
            <a:avLst/>
          </a:prstGeom>
        </p:spPr>
        <p:txBody>
          <a:bodyPr wrap="none">
            <a:spAutoFit/>
          </a:bodyPr>
          <a:lstStyle/>
          <a:p>
            <a:r>
              <a:rPr lang="en-US" sz="4800" b="1" dirty="0">
                <a:solidFill>
                  <a:srgbClr val="FFC000"/>
                </a:solidFill>
              </a:rPr>
              <a:t>DORA</a:t>
            </a:r>
          </a:p>
        </p:txBody>
      </p:sp>
      <p:sp>
        <p:nvSpPr>
          <p:cNvPr id="9" name="Rectangle 8"/>
          <p:cNvSpPr/>
          <p:nvPr/>
        </p:nvSpPr>
        <p:spPr>
          <a:xfrm>
            <a:off x="5562600" y="2266949"/>
            <a:ext cx="2810385" cy="830997"/>
          </a:xfrm>
          <a:prstGeom prst="rect">
            <a:avLst/>
          </a:prstGeom>
        </p:spPr>
        <p:txBody>
          <a:bodyPr wrap="none">
            <a:spAutoFit/>
          </a:bodyPr>
          <a:lstStyle/>
          <a:p>
            <a:r>
              <a:rPr lang="en-US" sz="4800" b="1" dirty="0">
                <a:solidFill>
                  <a:srgbClr val="FF0066"/>
                </a:solidFill>
              </a:rPr>
              <a:t>PINKIE PIE</a:t>
            </a:r>
          </a:p>
        </p:txBody>
      </p:sp>
    </p:spTree>
    <p:extLst>
      <p:ext uri="{BB962C8B-B14F-4D97-AF65-F5344CB8AC3E}">
        <p14:creationId xmlns:p14="http://schemas.microsoft.com/office/powerpoint/2010/main" val="7551293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685914" y="4770967"/>
            <a:ext cx="335916" cy="291078"/>
          </a:xfrm>
          <a:prstGeom prst="rect">
            <a:avLst/>
          </a:prstGeom>
          <a:ln>
            <a:noFill/>
          </a:ln>
          <a:effectLst>
            <a:outerShdw blurRad="292100" dist="25400" dir="2700000" algn="tl" rotWithShape="0">
              <a:schemeClr val="tx2">
                <a:alpha val="31000"/>
              </a:schemeClr>
            </a:outerShdw>
          </a:effectLst>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1210617" y="133350"/>
            <a:ext cx="6888230" cy="132632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chemeClr val="tx1">
                    <a:lumMod val="75000"/>
                    <a:lumOff val="25000"/>
                  </a:schemeClr>
                </a:solidFill>
              </a:rPr>
              <a:t>CHOOSE!</a:t>
            </a:r>
          </a:p>
        </p:txBody>
      </p:sp>
      <p:cxnSp>
        <p:nvCxnSpPr>
          <p:cNvPr id="6" name="Straight Connector 5"/>
          <p:cNvCxnSpPr/>
          <p:nvPr/>
        </p:nvCxnSpPr>
        <p:spPr>
          <a:xfrm>
            <a:off x="4654732" y="1276350"/>
            <a:ext cx="1" cy="3189817"/>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3" name="Rectangle 2"/>
          <p:cNvSpPr/>
          <p:nvPr/>
        </p:nvSpPr>
        <p:spPr>
          <a:xfrm>
            <a:off x="990600" y="2266950"/>
            <a:ext cx="2945422" cy="830997"/>
          </a:xfrm>
          <a:prstGeom prst="rect">
            <a:avLst/>
          </a:prstGeom>
        </p:spPr>
        <p:txBody>
          <a:bodyPr wrap="none">
            <a:spAutoFit/>
          </a:bodyPr>
          <a:lstStyle/>
          <a:p>
            <a:r>
              <a:rPr lang="en-US" sz="4800" b="1" dirty="0">
                <a:solidFill>
                  <a:srgbClr val="00B0F0"/>
                </a:solidFill>
              </a:rPr>
              <a:t>IRON CHEF</a:t>
            </a:r>
          </a:p>
        </p:txBody>
      </p:sp>
      <p:sp>
        <p:nvSpPr>
          <p:cNvPr id="9" name="Rectangle 8"/>
          <p:cNvSpPr/>
          <p:nvPr/>
        </p:nvSpPr>
        <p:spPr>
          <a:xfrm>
            <a:off x="4800459" y="2266949"/>
            <a:ext cx="4246355" cy="830997"/>
          </a:xfrm>
          <a:prstGeom prst="rect">
            <a:avLst/>
          </a:prstGeom>
        </p:spPr>
        <p:txBody>
          <a:bodyPr wrap="none">
            <a:spAutoFit/>
          </a:bodyPr>
          <a:lstStyle/>
          <a:p>
            <a:r>
              <a:rPr lang="en-US" sz="4800" b="1" dirty="0">
                <a:solidFill>
                  <a:srgbClr val="00B050"/>
                </a:solidFill>
              </a:rPr>
              <a:t>SESAME STREET</a:t>
            </a:r>
          </a:p>
        </p:txBody>
      </p:sp>
    </p:spTree>
    <p:extLst>
      <p:ext uri="{BB962C8B-B14F-4D97-AF65-F5344CB8AC3E}">
        <p14:creationId xmlns:p14="http://schemas.microsoft.com/office/powerpoint/2010/main" val="2370352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685914" y="4770967"/>
            <a:ext cx="335916" cy="291078"/>
          </a:xfrm>
          <a:prstGeom prst="rect">
            <a:avLst/>
          </a:prstGeom>
          <a:ln>
            <a:noFill/>
          </a:ln>
          <a:effectLst>
            <a:outerShdw blurRad="292100" dist="25400" dir="2700000" algn="tl" rotWithShape="0">
              <a:schemeClr val="tx2">
                <a:alpha val="31000"/>
              </a:schemeClr>
            </a:outerShdw>
          </a:effectLst>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1210617" y="133350"/>
            <a:ext cx="6888230" cy="132632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chemeClr val="tx1">
                    <a:lumMod val="75000"/>
                    <a:lumOff val="25000"/>
                  </a:schemeClr>
                </a:solidFill>
              </a:rPr>
              <a:t>CHOOSE!</a:t>
            </a:r>
          </a:p>
        </p:txBody>
      </p:sp>
      <p:cxnSp>
        <p:nvCxnSpPr>
          <p:cNvPr id="6" name="Straight Connector 5"/>
          <p:cNvCxnSpPr/>
          <p:nvPr/>
        </p:nvCxnSpPr>
        <p:spPr>
          <a:xfrm>
            <a:off x="4654732" y="1276350"/>
            <a:ext cx="1" cy="3189817"/>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3" name="Rectangle 2"/>
          <p:cNvSpPr/>
          <p:nvPr/>
        </p:nvSpPr>
        <p:spPr>
          <a:xfrm>
            <a:off x="990600" y="2266950"/>
            <a:ext cx="2953181" cy="830997"/>
          </a:xfrm>
          <a:prstGeom prst="rect">
            <a:avLst/>
          </a:prstGeom>
        </p:spPr>
        <p:txBody>
          <a:bodyPr wrap="none">
            <a:spAutoFit/>
          </a:bodyPr>
          <a:lstStyle/>
          <a:p>
            <a:r>
              <a:rPr lang="en-US" sz="4800" b="1" dirty="0">
                <a:solidFill>
                  <a:srgbClr val="FF0000"/>
                </a:solidFill>
              </a:rPr>
              <a:t>RABID FOX</a:t>
            </a:r>
          </a:p>
        </p:txBody>
      </p:sp>
      <p:sp>
        <p:nvSpPr>
          <p:cNvPr id="9" name="Rectangle 8"/>
          <p:cNvSpPr/>
          <p:nvPr/>
        </p:nvSpPr>
        <p:spPr>
          <a:xfrm>
            <a:off x="4800459" y="2266949"/>
            <a:ext cx="4407489" cy="830997"/>
          </a:xfrm>
          <a:prstGeom prst="rect">
            <a:avLst/>
          </a:prstGeom>
        </p:spPr>
        <p:txBody>
          <a:bodyPr wrap="none">
            <a:spAutoFit/>
          </a:bodyPr>
          <a:lstStyle/>
          <a:p>
            <a:r>
              <a:rPr lang="en-US" sz="4800" b="1" dirty="0">
                <a:solidFill>
                  <a:srgbClr val="FFC000"/>
                </a:solidFill>
              </a:rPr>
              <a:t>HOWIE MANDEL</a:t>
            </a:r>
          </a:p>
        </p:txBody>
      </p:sp>
    </p:spTree>
    <p:extLst>
      <p:ext uri="{BB962C8B-B14F-4D97-AF65-F5344CB8AC3E}">
        <p14:creationId xmlns:p14="http://schemas.microsoft.com/office/powerpoint/2010/main" val="38569158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M:\Marketing\STL_Gallery\Hive Jump\PresentationArt\HJ_Jumper_Pain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03097" y="1816889"/>
            <a:ext cx="5647661" cy="332879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 name="Picture 2" descr="M:\Marketing\Branding\GLI\01_Logo\2013\GLI_Lite_lo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67000" y="2755800"/>
            <a:ext cx="2133600" cy="349350"/>
          </a:xfrm>
          <a:prstGeom prst="rect">
            <a:avLst/>
          </a:prstGeom>
          <a:ln>
            <a:noFill/>
          </a:ln>
          <a:effectLst>
            <a:outerShdw blurRad="292100" dist="25400" dir="2700000" algn="tl" rotWithShape="0">
              <a:schemeClr val="tx2">
                <a:alpha val="31000"/>
              </a:schemeClr>
            </a:outerShdw>
          </a:effectLst>
          <a:extLst>
            <a:ext uri="{909E8E84-426E-40DD-AFC4-6F175D3DCCD1}">
              <a14:hiddenFill xmlns:a14="http://schemas.microsoft.com/office/drawing/2010/main">
                <a:solidFill>
                  <a:srgbClr val="FFFFFF"/>
                </a:solidFill>
              </a14:hiddenFill>
            </a:ext>
          </a:extLst>
        </p:spPr>
      </p:pic>
      <p:sp>
        <p:nvSpPr>
          <p:cNvPr id="11" name="Subtitle 2"/>
          <p:cNvSpPr>
            <a:spLocks noGrp="1"/>
          </p:cNvSpPr>
          <p:nvPr>
            <p:ph type="subTitle" idx="1"/>
          </p:nvPr>
        </p:nvSpPr>
        <p:spPr>
          <a:xfrm>
            <a:off x="249296" y="2668588"/>
            <a:ext cx="9001462" cy="1655762"/>
          </a:xfrm>
        </p:spPr>
        <p:txBody>
          <a:bodyPr>
            <a:normAutofit lnSpcReduction="10000"/>
          </a:bodyPr>
          <a:lstStyle/>
          <a:p>
            <a:pPr algn="l"/>
            <a:r>
              <a:rPr lang="en-US" b="1" dirty="0">
                <a:solidFill>
                  <a:schemeClr val="tx1">
                    <a:lumMod val="75000"/>
                    <a:lumOff val="25000"/>
                  </a:schemeClr>
                </a:solidFill>
              </a:rPr>
              <a:t>Matt Raithel </a:t>
            </a:r>
            <a:r>
              <a:rPr lang="en-US" b="1" dirty="0"/>
              <a:t>| </a:t>
            </a:r>
          </a:p>
          <a:p>
            <a:pPr algn="l"/>
            <a:r>
              <a:rPr lang="en-US" dirty="0">
                <a:solidFill>
                  <a:schemeClr val="tx1">
                    <a:lumMod val="75000"/>
                    <a:lumOff val="25000"/>
                  </a:schemeClr>
                </a:solidFill>
              </a:rPr>
              <a:t>@</a:t>
            </a:r>
            <a:r>
              <a:rPr lang="en-US" dirty="0" err="1">
                <a:solidFill>
                  <a:schemeClr val="tx1">
                    <a:lumMod val="75000"/>
                    <a:lumOff val="25000"/>
                  </a:schemeClr>
                </a:solidFill>
              </a:rPr>
              <a:t>raitheoshow</a:t>
            </a:r>
            <a:endParaRPr lang="en-US" dirty="0">
              <a:solidFill>
                <a:schemeClr val="tx1">
                  <a:lumMod val="75000"/>
                  <a:lumOff val="25000"/>
                </a:schemeClr>
              </a:solidFill>
            </a:endParaRPr>
          </a:p>
          <a:p>
            <a:pPr algn="l"/>
            <a:r>
              <a:rPr lang="en-US" dirty="0">
                <a:solidFill>
                  <a:schemeClr val="tx1">
                    <a:lumMod val="75000"/>
                    <a:lumOff val="25000"/>
                  </a:schemeClr>
                </a:solidFill>
              </a:rPr>
              <a:t>@</a:t>
            </a:r>
            <a:r>
              <a:rPr lang="en-US" dirty="0" err="1">
                <a:solidFill>
                  <a:schemeClr val="tx1">
                    <a:lumMod val="75000"/>
                    <a:lumOff val="25000"/>
                  </a:schemeClr>
                </a:solidFill>
              </a:rPr>
              <a:t>graphitelab</a:t>
            </a:r>
            <a:endParaRPr lang="en-US" dirty="0">
              <a:solidFill>
                <a:schemeClr val="tx1">
                  <a:lumMod val="75000"/>
                  <a:lumOff val="25000"/>
                </a:schemeClr>
              </a:solidFill>
            </a:endParaRPr>
          </a:p>
        </p:txBody>
      </p:sp>
      <p:sp>
        <p:nvSpPr>
          <p:cNvPr id="12" name="Rectangle 11"/>
          <p:cNvSpPr/>
          <p:nvPr/>
        </p:nvSpPr>
        <p:spPr>
          <a:xfrm>
            <a:off x="1722106" y="641656"/>
            <a:ext cx="5508496" cy="769441"/>
          </a:xfrm>
          <a:prstGeom prst="rect">
            <a:avLst/>
          </a:prstGeom>
        </p:spPr>
        <p:txBody>
          <a:bodyPr wrap="none">
            <a:spAutoFit/>
          </a:bodyPr>
          <a:lstStyle/>
          <a:p>
            <a:pPr algn="ctr"/>
            <a:r>
              <a:rPr lang="en-US" sz="4400" b="1" dirty="0">
                <a:solidFill>
                  <a:srgbClr val="00B0F0"/>
                </a:solidFill>
                <a:effectLst>
                  <a:outerShdw blurRad="38100" dist="38100" dir="2700000" algn="tl">
                    <a:srgbClr val="000000">
                      <a:alpha val="43137"/>
                    </a:srgbClr>
                  </a:outerShdw>
                </a:effectLst>
                <a:cs typeface="Arial" panose="020B0604020202020204" pitchFamily="34" charset="0"/>
              </a:rPr>
              <a:t>THANKS FOR PLAYING!</a:t>
            </a:r>
            <a:endParaRPr lang="en-US" sz="4400" b="1" dirty="0">
              <a:solidFill>
                <a:srgbClr val="00B0F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39312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a:off x="1981200" y="361950"/>
            <a:ext cx="1" cy="4409017"/>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pic>
        <p:nvPicPr>
          <p:cNvPr id="33"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685914" y="4770967"/>
            <a:ext cx="335916" cy="291078"/>
          </a:xfrm>
          <a:prstGeom prst="rect">
            <a:avLst/>
          </a:prstGeom>
          <a:ln>
            <a:noFill/>
          </a:ln>
          <a:effectLst>
            <a:outerShdw blurRad="292100" dist="25400" dir="2700000" algn="tl" rotWithShape="0">
              <a:schemeClr val="tx2">
                <a:alpha val="31000"/>
              </a:schemeClr>
            </a:outerShdw>
          </a:effectLst>
          <a:extLst>
            <a:ext uri="{909E8E84-426E-40DD-AFC4-6F175D3DCCD1}">
              <a14:hiddenFill xmlns:a14="http://schemas.microsoft.com/office/drawing/2010/main">
                <a:solidFill>
                  <a:srgbClr val="FFFFFF"/>
                </a:solidFill>
              </a14:hiddenFill>
            </a:ext>
          </a:extLst>
        </p:spPr>
      </p:pic>
      <p:sp>
        <p:nvSpPr>
          <p:cNvPr id="16" name="TextBox 14"/>
          <p:cNvSpPr txBox="1"/>
          <p:nvPr/>
        </p:nvSpPr>
        <p:spPr>
          <a:xfrm>
            <a:off x="2442144" y="361950"/>
            <a:ext cx="6320856" cy="390876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1200"/>
              </a:spcAft>
            </a:pPr>
            <a:r>
              <a:rPr lang="en-US" sz="4000" b="1" dirty="0">
                <a:solidFill>
                  <a:srgbClr val="00B0F0"/>
                </a:solidFill>
                <a:effectLst>
                  <a:outerShdw blurRad="38100" dist="38100" dir="2700000" algn="tl">
                    <a:srgbClr val="000000">
                      <a:alpha val="43137"/>
                    </a:srgbClr>
                  </a:outerShdw>
                </a:effectLst>
                <a:cs typeface="Arial" panose="020B0604020202020204" pitchFamily="34" charset="0"/>
              </a:rPr>
              <a:t>(WHO)TF IS MATT RAITHEL?</a:t>
            </a:r>
          </a:p>
          <a:p>
            <a:pPr algn="r">
              <a:spcAft>
                <a:spcPts val="1200"/>
              </a:spcAft>
            </a:pPr>
            <a:endParaRPr lang="en-US" b="1" dirty="0">
              <a:solidFill>
                <a:srgbClr val="00B0F0"/>
              </a:solidFill>
              <a:cs typeface="Arial" panose="020B0604020202020204" pitchFamily="34" charset="0"/>
            </a:endParaRPr>
          </a:p>
          <a:p>
            <a:pPr marL="342900" indent="-342900">
              <a:spcAft>
                <a:spcPts val="1200"/>
              </a:spcAft>
              <a:buFont typeface="Arial" panose="020B0604020202020204" pitchFamily="34" charset="0"/>
              <a:buChar char="•"/>
            </a:pPr>
            <a:r>
              <a:rPr lang="en-US" sz="2000" dirty="0">
                <a:solidFill>
                  <a:schemeClr val="tx1">
                    <a:lumMod val="75000"/>
                    <a:lumOff val="25000"/>
                  </a:schemeClr>
                </a:solidFill>
                <a:cs typeface="Arial" panose="020B0604020202020204" pitchFamily="34" charset="0"/>
              </a:rPr>
              <a:t>Started Game Dev in 2004 as a 3D artist with Black Lantern Studios. </a:t>
            </a:r>
          </a:p>
          <a:p>
            <a:pPr marL="342900" indent="-342900">
              <a:spcAft>
                <a:spcPts val="1200"/>
              </a:spcAft>
              <a:buFont typeface="Arial" panose="020B0604020202020204" pitchFamily="34" charset="0"/>
              <a:buChar char="•"/>
            </a:pPr>
            <a:r>
              <a:rPr lang="en-US" sz="2000" dirty="0">
                <a:solidFill>
                  <a:schemeClr val="tx1">
                    <a:lumMod val="75000"/>
                    <a:lumOff val="25000"/>
                  </a:schemeClr>
                </a:solidFill>
                <a:cs typeface="Arial" panose="020B0604020202020204" pitchFamily="34" charset="0"/>
              </a:rPr>
              <a:t>Art Director, Director of Art and Design, Vice President of Operations, Studio Head. </a:t>
            </a:r>
          </a:p>
          <a:p>
            <a:pPr marL="342900" indent="-342900">
              <a:spcAft>
                <a:spcPts val="1200"/>
              </a:spcAft>
              <a:buFont typeface="Arial" panose="020B0604020202020204" pitchFamily="34" charset="0"/>
              <a:buChar char="•"/>
            </a:pPr>
            <a:r>
              <a:rPr lang="en-US" sz="2000" dirty="0">
                <a:solidFill>
                  <a:schemeClr val="tx1">
                    <a:lumMod val="75000"/>
                    <a:lumOff val="25000"/>
                  </a:schemeClr>
                </a:solidFill>
                <a:cs typeface="Arial" panose="020B0604020202020204" pitchFamily="34" charset="0"/>
              </a:rPr>
              <a:t>Career built on work for Nickelodeon, Disney, Hasbro, Activision, WB and more. </a:t>
            </a:r>
          </a:p>
          <a:p>
            <a:pPr marL="342900" indent="-342900">
              <a:spcAft>
                <a:spcPts val="1200"/>
              </a:spcAft>
              <a:buFont typeface="Arial" panose="020B0604020202020204" pitchFamily="34" charset="0"/>
              <a:buChar char="•"/>
            </a:pPr>
            <a:endParaRPr lang="en-US" sz="2000" dirty="0">
              <a:solidFill>
                <a:schemeClr val="tx1">
                  <a:lumMod val="50000"/>
                  <a:lumOff val="50000"/>
                </a:schemeClr>
              </a:solidFill>
              <a:cs typeface="Arial" panose="020B0604020202020204" pitchFamily="34" charset="0"/>
            </a:endParaRPr>
          </a:p>
        </p:txBody>
      </p:sp>
      <p:pic>
        <p:nvPicPr>
          <p:cNvPr id="8" name="Picture 12" descr="M:\Marketing\STL_Gallery\Ben10\Swampfire.png"/>
          <p:cNvPicPr>
            <a:picLocks noChangeAspect="1" noChangeArrowheads="1"/>
          </p:cNvPicPr>
          <p:nvPr/>
        </p:nvPicPr>
        <p:blipFill rotWithShape="1">
          <a:blip r:embed="rId4">
            <a:extLst>
              <a:ext uri="{28A0092B-C50C-407E-A947-70E740481C1C}">
                <a14:useLocalDpi xmlns:a14="http://schemas.microsoft.com/office/drawing/2010/main" val="0"/>
              </a:ext>
            </a:extLst>
          </a:blip>
          <a:srcRect l="1" r="-2623"/>
          <a:stretch/>
        </p:blipFill>
        <p:spPr bwMode="auto">
          <a:xfrm>
            <a:off x="-1042851" y="361950"/>
            <a:ext cx="3254523" cy="4904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1986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a:off x="1981200" y="361950"/>
            <a:ext cx="1" cy="4409017"/>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pic>
        <p:nvPicPr>
          <p:cNvPr id="33"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03170" y="1892231"/>
            <a:ext cx="944630" cy="818541"/>
          </a:xfrm>
          <a:prstGeom prst="rect">
            <a:avLst/>
          </a:prstGeom>
          <a:ln>
            <a:noFill/>
          </a:ln>
          <a:effectLst>
            <a:outerShdw blurRad="292100" dist="25400" dir="2700000" algn="tl" rotWithShape="0">
              <a:schemeClr val="tx2">
                <a:alpha val="31000"/>
              </a:schemeClr>
            </a:outerShdw>
          </a:effectLst>
          <a:extLst>
            <a:ext uri="{909E8E84-426E-40DD-AFC4-6F175D3DCCD1}">
              <a14:hiddenFill xmlns:a14="http://schemas.microsoft.com/office/drawing/2010/main">
                <a:solidFill>
                  <a:srgbClr val="FFFFFF"/>
                </a:solidFill>
              </a14:hiddenFill>
            </a:ext>
          </a:extLst>
        </p:spPr>
      </p:pic>
      <p:pic>
        <p:nvPicPr>
          <p:cNvPr id="42" name="Picture 5" descr="M:\Marketing\STL_Gallery\TRB_SkyForest\Characters\OptimusPrime.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27" r="66"/>
          <a:stretch/>
        </p:blipFill>
        <p:spPr bwMode="auto">
          <a:xfrm>
            <a:off x="-1853955" y="742950"/>
            <a:ext cx="3894782" cy="4876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8" name="TextBox 14"/>
          <p:cNvSpPr txBox="1"/>
          <p:nvPr/>
        </p:nvSpPr>
        <p:spPr>
          <a:xfrm>
            <a:off x="2350169" y="361950"/>
            <a:ext cx="6412831" cy="344709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1200"/>
              </a:spcAft>
            </a:pPr>
            <a:r>
              <a:rPr lang="en-US" sz="4000" b="1" dirty="0">
                <a:solidFill>
                  <a:srgbClr val="00B0F0"/>
                </a:solidFill>
                <a:effectLst>
                  <a:outerShdw blurRad="38100" dist="38100" dir="2700000" algn="tl">
                    <a:srgbClr val="000000">
                      <a:alpha val="43137"/>
                    </a:srgbClr>
                  </a:outerShdw>
                </a:effectLst>
                <a:cs typeface="Arial" panose="020B0604020202020204" pitchFamily="34" charset="0"/>
              </a:rPr>
              <a:t>(WHO)TF IS MATT RAITHEL?</a:t>
            </a:r>
          </a:p>
          <a:p>
            <a:pPr algn="r"/>
            <a:endParaRPr lang="en-US" b="1" dirty="0">
              <a:solidFill>
                <a:srgbClr val="00B0F0"/>
              </a:solidFill>
              <a:cs typeface="Arial" panose="020B0604020202020204" pitchFamily="34" charset="0"/>
            </a:endParaRPr>
          </a:p>
          <a:p>
            <a:pPr marL="342900" indent="-342900">
              <a:spcAft>
                <a:spcPts val="1800"/>
              </a:spcAft>
              <a:buFont typeface="Arial" panose="020B0604020202020204" pitchFamily="34" charset="0"/>
              <a:buChar char="•"/>
            </a:pPr>
            <a:r>
              <a:rPr lang="en-US" sz="2000" dirty="0">
                <a:solidFill>
                  <a:schemeClr val="tx1">
                    <a:lumMod val="75000"/>
                    <a:lumOff val="25000"/>
                  </a:schemeClr>
                </a:solidFill>
                <a:cs typeface="Arial" panose="020B0604020202020204" pitchFamily="34" charset="0"/>
              </a:rPr>
              <a:t>Over </a:t>
            </a:r>
            <a:r>
              <a:rPr lang="en-US" sz="2000" dirty="0">
                <a:solidFill>
                  <a:schemeClr val="tx1">
                    <a:lumMod val="75000"/>
                    <a:lumOff val="25000"/>
                  </a:schemeClr>
                </a:solidFill>
                <a:cs typeface="Arial" panose="020B0604020202020204" pitchFamily="34" charset="0"/>
                <a:hlinkClick r:id="rId5"/>
              </a:rPr>
              <a:t>30 retail releases</a:t>
            </a:r>
            <a:r>
              <a:rPr lang="en-US" sz="2000" dirty="0">
                <a:solidFill>
                  <a:schemeClr val="tx1">
                    <a:lumMod val="75000"/>
                    <a:lumOff val="25000"/>
                  </a:schemeClr>
                </a:solidFill>
                <a:cs typeface="Arial" panose="020B0604020202020204" pitchFamily="34" charset="0"/>
              </a:rPr>
              <a:t> with another 30+ as digital download (only two are OIP)</a:t>
            </a:r>
          </a:p>
          <a:p>
            <a:pPr marL="342900" indent="-342900">
              <a:spcAft>
                <a:spcPts val="1800"/>
              </a:spcAft>
              <a:buFont typeface="Arial" panose="020B0604020202020204" pitchFamily="34" charset="0"/>
              <a:buChar char="•"/>
            </a:pPr>
            <a:r>
              <a:rPr lang="en-US" sz="2000" dirty="0">
                <a:solidFill>
                  <a:schemeClr val="tx1">
                    <a:lumMod val="75000"/>
                    <a:lumOff val="25000"/>
                  </a:schemeClr>
                </a:solidFill>
                <a:cs typeface="Arial" panose="020B0604020202020204" pitchFamily="34" charset="0"/>
              </a:rPr>
              <a:t>Managed teams from 1 – 50+ people and budgets from $10,000 to $1,000,000+</a:t>
            </a:r>
          </a:p>
          <a:p>
            <a:pPr marL="342900" indent="-342900">
              <a:spcAft>
                <a:spcPts val="1800"/>
              </a:spcAft>
              <a:buFont typeface="Arial" panose="020B0604020202020204" pitchFamily="34" charset="0"/>
              <a:buChar char="•"/>
            </a:pPr>
            <a:r>
              <a:rPr lang="en-US" sz="2000" dirty="0">
                <a:solidFill>
                  <a:schemeClr val="tx1">
                    <a:lumMod val="75000"/>
                    <a:lumOff val="25000"/>
                  </a:schemeClr>
                </a:solidFill>
                <a:cs typeface="Arial" panose="020B0604020202020204" pitchFamily="34" charset="0"/>
              </a:rPr>
              <a:t>Founder and Studio Director of </a:t>
            </a:r>
            <a:r>
              <a:rPr lang="en-US" sz="2000" dirty="0">
                <a:solidFill>
                  <a:schemeClr val="tx1">
                    <a:lumMod val="75000"/>
                    <a:lumOff val="25000"/>
                  </a:schemeClr>
                </a:solidFill>
                <a:cs typeface="Arial" panose="020B0604020202020204" pitchFamily="34" charset="0"/>
                <a:hlinkClick r:id="rId6"/>
              </a:rPr>
              <a:t>Graphite Lab </a:t>
            </a:r>
            <a:r>
              <a:rPr lang="en-US" sz="2000" dirty="0">
                <a:solidFill>
                  <a:schemeClr val="tx1">
                    <a:lumMod val="75000"/>
                    <a:lumOff val="25000"/>
                  </a:schemeClr>
                </a:solidFill>
                <a:cs typeface="Arial" panose="020B0604020202020204" pitchFamily="34" charset="0"/>
              </a:rPr>
              <a:t>(f. 2009) Instructor of Game Design, </a:t>
            </a:r>
            <a:r>
              <a:rPr lang="en-US" sz="2000" dirty="0">
                <a:solidFill>
                  <a:schemeClr val="tx1">
                    <a:lumMod val="75000"/>
                    <a:lumOff val="25000"/>
                  </a:schemeClr>
                </a:solidFill>
                <a:cs typeface="Arial" panose="020B0604020202020204" pitchFamily="34" charset="0"/>
                <a:hlinkClick r:id="rId7"/>
              </a:rPr>
              <a:t>Maryville University </a:t>
            </a:r>
            <a:r>
              <a:rPr lang="en-US" sz="2000" dirty="0">
                <a:solidFill>
                  <a:schemeClr val="tx1">
                    <a:lumMod val="75000"/>
                    <a:lumOff val="25000"/>
                  </a:schemeClr>
                </a:solidFill>
                <a:cs typeface="Arial" panose="020B0604020202020204" pitchFamily="34" charset="0"/>
              </a:rPr>
              <a:t>(2015)</a:t>
            </a:r>
          </a:p>
        </p:txBody>
      </p:sp>
      <p:pic>
        <p:nvPicPr>
          <p:cNvPr id="19" name="Picture 2"/>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8685914" y="4770967"/>
            <a:ext cx="335916" cy="291078"/>
          </a:xfrm>
          <a:prstGeom prst="rect">
            <a:avLst/>
          </a:prstGeom>
          <a:ln>
            <a:noFill/>
          </a:ln>
          <a:effectLst>
            <a:outerShdw blurRad="292100" dist="25400" dir="2700000" algn="tl" rotWithShape="0">
              <a:schemeClr val="tx2">
                <a:alpha val="31000"/>
              </a:scheme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9032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a:off x="1981200" y="361950"/>
            <a:ext cx="1" cy="4409017"/>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pic>
        <p:nvPicPr>
          <p:cNvPr id="33"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03170" y="1892231"/>
            <a:ext cx="944630" cy="818541"/>
          </a:xfrm>
          <a:prstGeom prst="rect">
            <a:avLst/>
          </a:prstGeom>
          <a:ln>
            <a:noFill/>
          </a:ln>
          <a:effectLst>
            <a:outerShdw blurRad="292100" dist="25400" dir="2700000" algn="tl" rotWithShape="0">
              <a:schemeClr val="tx2">
                <a:alpha val="31000"/>
              </a:schemeClr>
            </a:outerShdw>
          </a:effectLst>
          <a:extLst>
            <a:ext uri="{909E8E84-426E-40DD-AFC4-6F175D3DCCD1}">
              <a14:hiddenFill xmlns:a14="http://schemas.microsoft.com/office/drawing/2010/main">
                <a:solidFill>
                  <a:srgbClr val="FFFFFF"/>
                </a:solidFill>
              </a14:hiddenFill>
            </a:ext>
          </a:extLst>
        </p:spPr>
      </p:pic>
      <p:sp>
        <p:nvSpPr>
          <p:cNvPr id="8" name="TextBox 14"/>
          <p:cNvSpPr txBox="1"/>
          <p:nvPr/>
        </p:nvSpPr>
        <p:spPr>
          <a:xfrm>
            <a:off x="2350169" y="361950"/>
            <a:ext cx="6412831" cy="644791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1200"/>
              </a:spcAft>
            </a:pPr>
            <a:r>
              <a:rPr lang="en-US" sz="4000" b="1" dirty="0">
                <a:solidFill>
                  <a:srgbClr val="00B0F0"/>
                </a:solidFill>
                <a:effectLst>
                  <a:outerShdw blurRad="38100" dist="38100" dir="2700000" algn="tl">
                    <a:srgbClr val="000000">
                      <a:alpha val="43137"/>
                    </a:srgbClr>
                  </a:outerShdw>
                </a:effectLst>
                <a:cs typeface="Arial" panose="020B0604020202020204" pitchFamily="34" charset="0"/>
              </a:rPr>
              <a:t>(WHO)TF IS GRAPHITE LAB?</a:t>
            </a:r>
          </a:p>
          <a:p>
            <a:pPr algn="r"/>
            <a:endParaRPr lang="en-US" b="1" dirty="0">
              <a:solidFill>
                <a:srgbClr val="00B0F0"/>
              </a:solidFill>
              <a:cs typeface="Arial" panose="020B0604020202020204" pitchFamily="34" charset="0"/>
            </a:endParaRPr>
          </a:p>
          <a:p>
            <a:pPr marL="342900" indent="-342900">
              <a:spcAft>
                <a:spcPts val="1800"/>
              </a:spcAft>
              <a:buFont typeface="Arial" panose="020B0604020202020204" pitchFamily="34" charset="0"/>
              <a:buChar char="•"/>
            </a:pPr>
            <a:r>
              <a:rPr lang="en-US" sz="2000" dirty="0">
                <a:solidFill>
                  <a:schemeClr val="tx1">
                    <a:lumMod val="75000"/>
                    <a:lumOff val="25000"/>
                  </a:schemeClr>
                </a:solidFill>
                <a:cs typeface="Arial" panose="020B0604020202020204" pitchFamily="34" charset="0"/>
              </a:rPr>
              <a:t>Game developer with unique experience developing kids entertainment brands</a:t>
            </a:r>
          </a:p>
          <a:p>
            <a:pPr marL="342900" indent="-342900">
              <a:spcAft>
                <a:spcPts val="1800"/>
              </a:spcAft>
              <a:buFont typeface="Arial" panose="020B0604020202020204" pitchFamily="34" charset="0"/>
              <a:buChar char="•"/>
            </a:pPr>
            <a:r>
              <a:rPr lang="en-US" sz="2000" dirty="0">
                <a:solidFill>
                  <a:schemeClr val="tx1">
                    <a:lumMod val="75000"/>
                    <a:lumOff val="25000"/>
                  </a:schemeClr>
                </a:solidFill>
                <a:cs typeface="Arial" panose="020B0604020202020204" pitchFamily="34" charset="0"/>
              </a:rPr>
              <a:t>Over 20 years combined game development experience dating back to the Game Boy Advance</a:t>
            </a:r>
          </a:p>
          <a:p>
            <a:pPr marL="342900" indent="-342900">
              <a:spcAft>
                <a:spcPts val="1800"/>
              </a:spcAft>
              <a:buFont typeface="Arial" panose="020B0604020202020204" pitchFamily="34" charset="0"/>
              <a:buChar char="•"/>
            </a:pPr>
            <a:r>
              <a:rPr lang="en-US" sz="2000" dirty="0">
                <a:solidFill>
                  <a:schemeClr val="tx1">
                    <a:lumMod val="75000"/>
                    <a:lumOff val="25000"/>
                  </a:schemeClr>
                </a:solidFill>
                <a:cs typeface="Arial" panose="020B0604020202020204" pitchFamily="34" charset="0"/>
              </a:rPr>
              <a:t>20+ Employees in our company network located in St. Louis, MO, USA</a:t>
            </a:r>
          </a:p>
          <a:p>
            <a:pPr marL="342900" indent="-342900">
              <a:spcAft>
                <a:spcPts val="1800"/>
              </a:spcAft>
              <a:buFont typeface="Arial" panose="020B0604020202020204" pitchFamily="34" charset="0"/>
              <a:buChar char="•"/>
            </a:pPr>
            <a:r>
              <a:rPr lang="en-US" sz="2000" dirty="0">
                <a:solidFill>
                  <a:schemeClr val="tx1">
                    <a:lumMod val="75000"/>
                    <a:lumOff val="25000"/>
                  </a:schemeClr>
                </a:solidFill>
                <a:cs typeface="Arial" panose="020B0604020202020204" pitchFamily="34" charset="0"/>
              </a:rPr>
              <a:t>Since January 1, 2014, our apps have been loaded over 30,000,000 times</a:t>
            </a:r>
          </a:p>
          <a:p>
            <a:pPr marL="342900" indent="-342900">
              <a:spcAft>
                <a:spcPts val="1800"/>
              </a:spcAft>
              <a:buFont typeface="Arial" panose="020B0604020202020204" pitchFamily="34" charset="0"/>
              <a:buChar char="•"/>
            </a:pPr>
            <a:endParaRPr lang="en-US" sz="2000" dirty="0">
              <a:solidFill>
                <a:schemeClr val="tx1">
                  <a:lumMod val="75000"/>
                  <a:lumOff val="25000"/>
                </a:schemeClr>
              </a:solidFill>
              <a:cs typeface="Arial" panose="020B0604020202020204" pitchFamily="34" charset="0"/>
            </a:endParaRPr>
          </a:p>
          <a:p>
            <a:pPr marL="342900" indent="-342900">
              <a:spcAft>
                <a:spcPts val="1800"/>
              </a:spcAft>
              <a:buFont typeface="Arial" panose="020B0604020202020204" pitchFamily="34" charset="0"/>
              <a:buChar char="•"/>
            </a:pPr>
            <a:endParaRPr lang="en-US" sz="2000" dirty="0">
              <a:solidFill>
                <a:schemeClr val="tx1">
                  <a:lumMod val="75000"/>
                  <a:lumOff val="25000"/>
                </a:schemeClr>
              </a:solidFill>
              <a:cs typeface="Arial" panose="020B0604020202020204" pitchFamily="34" charset="0"/>
            </a:endParaRPr>
          </a:p>
          <a:p>
            <a:pPr marL="342900" indent="-342900">
              <a:spcAft>
                <a:spcPts val="1800"/>
              </a:spcAft>
              <a:buFont typeface="Arial" panose="020B0604020202020204" pitchFamily="34" charset="0"/>
              <a:buChar char="•"/>
            </a:pPr>
            <a:endParaRPr lang="en-US" sz="2000" dirty="0">
              <a:solidFill>
                <a:schemeClr val="tx1">
                  <a:lumMod val="75000"/>
                  <a:lumOff val="25000"/>
                </a:schemeClr>
              </a:solidFill>
              <a:cs typeface="Arial" panose="020B0604020202020204" pitchFamily="34" charset="0"/>
            </a:endParaRPr>
          </a:p>
          <a:p>
            <a:pPr marL="342900" indent="-342900">
              <a:spcAft>
                <a:spcPts val="1800"/>
              </a:spcAft>
              <a:buFont typeface="Arial" panose="020B0604020202020204" pitchFamily="34" charset="0"/>
              <a:buChar char="•"/>
            </a:pPr>
            <a:endParaRPr lang="en-US" sz="2000" dirty="0">
              <a:solidFill>
                <a:schemeClr val="tx1">
                  <a:lumMod val="75000"/>
                  <a:lumOff val="25000"/>
                </a:schemeClr>
              </a:solidFill>
              <a:cs typeface="Arial" panose="020B0604020202020204" pitchFamily="34" charset="0"/>
            </a:endParaRPr>
          </a:p>
        </p:txBody>
      </p:sp>
      <p:pic>
        <p:nvPicPr>
          <p:cNvPr id="9" name="Picture 8" descr="M:\Marketing\STL_Gallery\MLP_FriendshipDay\applejack.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04" r="-1"/>
          <a:stretch/>
        </p:blipFill>
        <p:spPr bwMode="auto">
          <a:xfrm flipH="1">
            <a:off x="-2604097" y="514350"/>
            <a:ext cx="4940894" cy="48255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8685914" y="4770967"/>
            <a:ext cx="335916" cy="291078"/>
          </a:xfrm>
          <a:prstGeom prst="rect">
            <a:avLst/>
          </a:prstGeom>
          <a:ln>
            <a:noFill/>
          </a:ln>
          <a:effectLst>
            <a:outerShdw blurRad="292100" dist="25400" dir="2700000" algn="tl" rotWithShape="0">
              <a:schemeClr val="tx2">
                <a:alpha val="31000"/>
              </a:scheme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8193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95400" y="438150"/>
            <a:ext cx="6874933" cy="44196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685914" y="4770967"/>
            <a:ext cx="335916" cy="291078"/>
          </a:xfrm>
          <a:prstGeom prst="rect">
            <a:avLst/>
          </a:prstGeom>
          <a:ln>
            <a:noFill/>
          </a:ln>
          <a:effectLst>
            <a:outerShdw blurRad="292100" dist="25400" dir="2700000" algn="tl" rotWithShape="0">
              <a:schemeClr val="tx2">
                <a:alpha val="31000"/>
              </a:scheme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7823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81000" y="609600"/>
            <a:ext cx="8304914" cy="9957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4000" b="1" dirty="0">
              <a:solidFill>
                <a:srgbClr val="00B0F0"/>
              </a:solidFill>
              <a:effectLst>
                <a:outerShdw blurRad="38100" dist="38100" dir="2700000" algn="tl">
                  <a:srgbClr val="000000">
                    <a:alpha val="43137"/>
                  </a:srgbClr>
                </a:outerShdw>
              </a:effectLst>
              <a:latin typeface="+mn-lt"/>
              <a:ea typeface="+mn-ea"/>
              <a:cs typeface="Arial" panose="020B0604020202020204" pitchFamily="34" charset="0"/>
            </a:endParaRPr>
          </a:p>
        </p:txBody>
      </p:sp>
      <p:sp>
        <p:nvSpPr>
          <p:cNvPr id="9" name="Content Placeholder 2"/>
          <p:cNvSpPr txBox="1">
            <a:spLocks/>
          </p:cNvSpPr>
          <p:nvPr/>
        </p:nvSpPr>
        <p:spPr>
          <a:xfrm>
            <a:off x="1447800" y="622780"/>
            <a:ext cx="6400801" cy="277409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6600" b="1" dirty="0">
                <a:solidFill>
                  <a:srgbClr val="FF0000"/>
                </a:solidFill>
              </a:rPr>
              <a:t>C</a:t>
            </a:r>
            <a:r>
              <a:rPr lang="en-US" sz="6600" b="1" dirty="0"/>
              <a:t>ASH</a:t>
            </a:r>
          </a:p>
          <a:p>
            <a:r>
              <a:rPr lang="en-US" sz="6600" b="1" dirty="0">
                <a:solidFill>
                  <a:srgbClr val="FF0000"/>
                </a:solidFill>
              </a:rPr>
              <a:t>P</a:t>
            </a:r>
            <a:r>
              <a:rPr lang="en-US" sz="6600" b="1" dirty="0"/>
              <a:t>EOPLE</a:t>
            </a:r>
          </a:p>
          <a:p>
            <a:r>
              <a:rPr lang="en-US" sz="6600" b="1" dirty="0">
                <a:solidFill>
                  <a:srgbClr val="FF0000"/>
                </a:solidFill>
              </a:rPr>
              <a:t>R</a:t>
            </a:r>
            <a:r>
              <a:rPr lang="en-US" sz="6600" b="1" dirty="0"/>
              <a:t>ELATIONSHIPS </a:t>
            </a: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685914" y="4770967"/>
            <a:ext cx="335916" cy="291078"/>
          </a:xfrm>
          <a:prstGeom prst="rect">
            <a:avLst/>
          </a:prstGeom>
          <a:ln>
            <a:noFill/>
          </a:ln>
          <a:effectLst>
            <a:outerShdw blurRad="292100" dist="25400" dir="2700000" algn="tl" rotWithShape="0">
              <a:schemeClr val="tx2">
                <a:alpha val="31000"/>
              </a:scheme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8974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685914" y="4770967"/>
            <a:ext cx="335916" cy="291078"/>
          </a:xfrm>
          <a:prstGeom prst="rect">
            <a:avLst/>
          </a:prstGeom>
          <a:ln>
            <a:noFill/>
          </a:ln>
          <a:effectLst>
            <a:outerShdw blurRad="292100" dist="25400" dir="2700000" algn="tl" rotWithShape="0">
              <a:schemeClr val="tx2">
                <a:alpha val="31000"/>
              </a:schemeClr>
            </a:outerShdw>
          </a:effectLst>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1210617" y="133350"/>
            <a:ext cx="6888230" cy="132632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rgbClr val="FF0000"/>
                </a:solidFill>
              </a:rPr>
              <a:t>C</a:t>
            </a:r>
            <a:r>
              <a:rPr lang="en-US" b="1" dirty="0">
                <a:solidFill>
                  <a:schemeClr val="tx1">
                    <a:lumMod val="75000"/>
                    <a:lumOff val="25000"/>
                  </a:schemeClr>
                </a:solidFill>
              </a:rPr>
              <a:t>ASH</a:t>
            </a:r>
            <a:br>
              <a:rPr lang="en-US" dirty="0">
                <a:solidFill>
                  <a:schemeClr val="tx1">
                    <a:lumMod val="75000"/>
                    <a:lumOff val="25000"/>
                  </a:schemeClr>
                </a:solidFill>
              </a:rPr>
            </a:br>
            <a:r>
              <a:rPr lang="en-US" sz="2400" dirty="0">
                <a:solidFill>
                  <a:schemeClr val="tx1">
                    <a:lumMod val="75000"/>
                    <a:lumOff val="25000"/>
                  </a:schemeClr>
                </a:solidFill>
                <a:latin typeface="+mn-lt"/>
              </a:rPr>
              <a:t>You need cash to operate</a:t>
            </a:r>
          </a:p>
        </p:txBody>
      </p:sp>
      <p:sp>
        <p:nvSpPr>
          <p:cNvPr id="11" name="Content Placeholder 2"/>
          <p:cNvSpPr txBox="1">
            <a:spLocks/>
          </p:cNvSpPr>
          <p:nvPr/>
        </p:nvSpPr>
        <p:spPr>
          <a:xfrm>
            <a:off x="609600" y="1504950"/>
            <a:ext cx="5042264" cy="3394167"/>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spcBef>
                <a:spcPts val="0"/>
              </a:spcBef>
              <a:spcAft>
                <a:spcPts val="1200"/>
              </a:spcAft>
              <a:buClr>
                <a:prstClr val="white"/>
              </a:buClr>
              <a:buSzTx/>
              <a:buNone/>
            </a:pPr>
            <a:r>
              <a:rPr lang="en-US" sz="3200" u="sng" dirty="0">
                <a:solidFill>
                  <a:schemeClr val="tx1">
                    <a:lumMod val="75000"/>
                    <a:lumOff val="25000"/>
                  </a:schemeClr>
                </a:solidFill>
              </a:rPr>
              <a:t>Where it comes from</a:t>
            </a:r>
          </a:p>
          <a:p>
            <a:pPr>
              <a:spcAft>
                <a:spcPts val="1200"/>
              </a:spcAft>
              <a:buClr>
                <a:schemeClr val="tx1"/>
              </a:buClr>
            </a:pPr>
            <a:r>
              <a:rPr lang="en-US" dirty="0"/>
              <a:t>Development Revenue</a:t>
            </a:r>
          </a:p>
          <a:p>
            <a:pPr>
              <a:spcAft>
                <a:spcPts val="1200"/>
              </a:spcAft>
              <a:buClr>
                <a:schemeClr val="tx1"/>
              </a:buClr>
            </a:pPr>
            <a:r>
              <a:rPr lang="en-US" dirty="0"/>
              <a:t>Royalties</a:t>
            </a:r>
          </a:p>
          <a:p>
            <a:pPr>
              <a:spcAft>
                <a:spcPts val="1200"/>
              </a:spcAft>
              <a:buClr>
                <a:schemeClr val="tx1"/>
              </a:buClr>
            </a:pPr>
            <a:r>
              <a:rPr lang="en-US" dirty="0"/>
              <a:t>Product Sales</a:t>
            </a:r>
          </a:p>
        </p:txBody>
      </p:sp>
      <p:sp>
        <p:nvSpPr>
          <p:cNvPr id="12" name="Content Placeholder 2"/>
          <p:cNvSpPr txBox="1">
            <a:spLocks/>
          </p:cNvSpPr>
          <p:nvPr/>
        </p:nvSpPr>
        <p:spPr>
          <a:xfrm>
            <a:off x="4724400" y="1463582"/>
            <a:ext cx="4883085" cy="3394168"/>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lvl="0" indent="0">
              <a:spcBef>
                <a:spcPts val="0"/>
              </a:spcBef>
              <a:spcAft>
                <a:spcPts val="1200"/>
              </a:spcAft>
              <a:buClr>
                <a:prstClr val="white"/>
              </a:buClr>
              <a:buSzTx/>
              <a:buNone/>
            </a:pPr>
            <a:r>
              <a:rPr lang="en-US" sz="3200" u="sng" dirty="0">
                <a:solidFill>
                  <a:schemeClr val="tx1">
                    <a:lumMod val="75000"/>
                    <a:lumOff val="25000"/>
                  </a:schemeClr>
                </a:solidFill>
              </a:rPr>
              <a:t>Where it goes</a:t>
            </a:r>
            <a:endParaRPr lang="en-US" sz="1800" dirty="0">
              <a:solidFill>
                <a:schemeClr val="tx1">
                  <a:lumMod val="75000"/>
                  <a:lumOff val="25000"/>
                </a:schemeClr>
              </a:solidFill>
            </a:endParaRPr>
          </a:p>
          <a:p>
            <a:pPr>
              <a:spcBef>
                <a:spcPts val="0"/>
              </a:spcBef>
              <a:buClr>
                <a:schemeClr val="tx1"/>
              </a:buClr>
            </a:pPr>
            <a:r>
              <a:rPr lang="en-US" sz="1800" dirty="0"/>
              <a:t>Rent ($8.00-15.00 </a:t>
            </a:r>
            <a:r>
              <a:rPr lang="en-US" sz="1800" dirty="0" err="1"/>
              <a:t>Sq</a:t>
            </a:r>
            <a:r>
              <a:rPr lang="en-US" sz="1800" dirty="0"/>
              <a:t> </a:t>
            </a:r>
            <a:r>
              <a:rPr lang="en-US" sz="1800" dirty="0" err="1"/>
              <a:t>ft</a:t>
            </a:r>
            <a:r>
              <a:rPr lang="en-US" sz="1800" dirty="0"/>
              <a:t> in St Louis)</a:t>
            </a:r>
          </a:p>
          <a:p>
            <a:pPr>
              <a:spcBef>
                <a:spcPts val="0"/>
              </a:spcBef>
              <a:buClr>
                <a:schemeClr val="tx1"/>
              </a:buClr>
            </a:pPr>
            <a:r>
              <a:rPr lang="en-US" sz="1800" dirty="0"/>
              <a:t>Software ($125)</a:t>
            </a:r>
          </a:p>
          <a:p>
            <a:pPr>
              <a:spcBef>
                <a:spcPts val="0"/>
              </a:spcBef>
              <a:buClr>
                <a:schemeClr val="tx1"/>
              </a:buClr>
            </a:pPr>
            <a:r>
              <a:rPr lang="en-US" sz="1800" dirty="0" err="1"/>
              <a:t>Quickbooks</a:t>
            </a:r>
            <a:r>
              <a:rPr lang="en-US" sz="1800" dirty="0"/>
              <a:t> ($125 -$300/</a:t>
            </a:r>
            <a:r>
              <a:rPr lang="en-US" sz="1800" dirty="0" err="1"/>
              <a:t>mo</a:t>
            </a:r>
            <a:r>
              <a:rPr lang="en-US" sz="1800" dirty="0"/>
              <a:t>) </a:t>
            </a:r>
          </a:p>
          <a:p>
            <a:pPr>
              <a:spcBef>
                <a:spcPts val="0"/>
              </a:spcBef>
              <a:buClr>
                <a:schemeClr val="tx1"/>
              </a:buClr>
            </a:pPr>
            <a:r>
              <a:rPr lang="en-US" sz="1800" dirty="0"/>
              <a:t>Internet Connection ($40 - $400)</a:t>
            </a:r>
          </a:p>
          <a:p>
            <a:pPr>
              <a:spcBef>
                <a:spcPts val="0"/>
              </a:spcBef>
              <a:buClr>
                <a:schemeClr val="tx1"/>
              </a:buClr>
            </a:pPr>
            <a:r>
              <a:rPr lang="en-US" sz="1800" dirty="0"/>
              <a:t>Computers ($800/person +)</a:t>
            </a:r>
          </a:p>
          <a:p>
            <a:pPr>
              <a:spcBef>
                <a:spcPts val="0"/>
              </a:spcBef>
              <a:buClr>
                <a:schemeClr val="tx1"/>
              </a:buClr>
            </a:pPr>
            <a:r>
              <a:rPr lang="en-US" sz="1800" dirty="0"/>
              <a:t>Supplies ($50/</a:t>
            </a:r>
            <a:r>
              <a:rPr lang="en-US" sz="1800" dirty="0" err="1"/>
              <a:t>mo</a:t>
            </a:r>
            <a:r>
              <a:rPr lang="en-US" sz="1800" dirty="0"/>
              <a:t> +)</a:t>
            </a:r>
          </a:p>
          <a:p>
            <a:pPr>
              <a:spcBef>
                <a:spcPts val="0"/>
              </a:spcBef>
              <a:buClr>
                <a:schemeClr val="tx1"/>
              </a:buClr>
            </a:pPr>
            <a:r>
              <a:rPr lang="en-US" sz="1800" dirty="0"/>
              <a:t>PEOPLE (Priceless)</a:t>
            </a:r>
          </a:p>
        </p:txBody>
      </p:sp>
      <p:sp>
        <p:nvSpPr>
          <p:cNvPr id="14" name="Rectangle 13"/>
          <p:cNvSpPr/>
          <p:nvPr/>
        </p:nvSpPr>
        <p:spPr>
          <a:xfrm>
            <a:off x="368349" y="4736927"/>
            <a:ext cx="800860" cy="369332"/>
          </a:xfrm>
          <a:prstGeom prst="rect">
            <a:avLst/>
          </a:prstGeom>
        </p:spPr>
        <p:txBody>
          <a:bodyPr wrap="none">
            <a:spAutoFit/>
          </a:bodyPr>
          <a:lstStyle/>
          <a:p>
            <a:r>
              <a:rPr lang="en-US" dirty="0">
                <a:solidFill>
                  <a:srgbClr val="FF0000"/>
                </a:solidFill>
              </a:rPr>
              <a:t>C</a:t>
            </a:r>
            <a:r>
              <a:rPr lang="en-US" dirty="0"/>
              <a:t>ASH</a:t>
            </a:r>
          </a:p>
        </p:txBody>
      </p:sp>
    </p:spTree>
    <p:extLst>
      <p:ext uri="{BB962C8B-B14F-4D97-AF65-F5344CB8AC3E}">
        <p14:creationId xmlns:p14="http://schemas.microsoft.com/office/powerpoint/2010/main" val="4276321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685914" y="4770967"/>
            <a:ext cx="335916" cy="291078"/>
          </a:xfrm>
          <a:prstGeom prst="rect">
            <a:avLst/>
          </a:prstGeom>
          <a:ln>
            <a:noFill/>
          </a:ln>
          <a:effectLst>
            <a:outerShdw blurRad="292100" dist="25400" dir="2700000" algn="tl" rotWithShape="0">
              <a:schemeClr val="tx2">
                <a:alpha val="31000"/>
              </a:schemeClr>
            </a:outerShdw>
          </a:effectLst>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1210617" y="133350"/>
            <a:ext cx="6888230" cy="132632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chemeClr val="tx1">
                    <a:lumMod val="75000"/>
                    <a:lumOff val="25000"/>
                  </a:schemeClr>
                </a:solidFill>
              </a:rPr>
              <a:t>HOW WE DID IT.</a:t>
            </a:r>
          </a:p>
        </p:txBody>
      </p:sp>
      <p:sp>
        <p:nvSpPr>
          <p:cNvPr id="11" name="Content Placeholder 2"/>
          <p:cNvSpPr txBox="1">
            <a:spLocks/>
          </p:cNvSpPr>
          <p:nvPr/>
        </p:nvSpPr>
        <p:spPr>
          <a:xfrm>
            <a:off x="609600" y="1200150"/>
            <a:ext cx="7848600" cy="3394167"/>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lvl="0" indent="0" defTabSz="914400">
              <a:spcBef>
                <a:spcPts val="0"/>
              </a:spcBef>
              <a:spcAft>
                <a:spcPts val="1200"/>
              </a:spcAft>
              <a:buClrTx/>
              <a:buSzTx/>
              <a:buNone/>
            </a:pPr>
            <a:r>
              <a:rPr lang="en-US" sz="1800" b="1" dirty="0">
                <a:solidFill>
                  <a:prstClr val="black"/>
                </a:solidFill>
              </a:rPr>
              <a:t>Month 1 – 3: </a:t>
            </a:r>
            <a:r>
              <a:rPr lang="en-US" sz="1800" dirty="0">
                <a:solidFill>
                  <a:prstClr val="black"/>
                </a:solidFill>
              </a:rPr>
              <a:t>Built up 3 months of cash (some borrowed from family). </a:t>
            </a:r>
            <a:endParaRPr lang="en-US" sz="1800" b="1" dirty="0">
              <a:solidFill>
                <a:prstClr val="black"/>
              </a:solidFill>
            </a:endParaRPr>
          </a:p>
          <a:p>
            <a:pPr marL="0" lvl="0" indent="0" defTabSz="914400">
              <a:spcBef>
                <a:spcPts val="0"/>
              </a:spcBef>
              <a:spcAft>
                <a:spcPts val="1200"/>
              </a:spcAft>
              <a:buClrTx/>
              <a:buSzTx/>
              <a:buNone/>
            </a:pPr>
            <a:r>
              <a:rPr lang="en-US" sz="1800" b="1" dirty="0">
                <a:solidFill>
                  <a:prstClr val="black"/>
                </a:solidFill>
              </a:rPr>
              <a:t>Month 4 – 6: </a:t>
            </a:r>
            <a:r>
              <a:rPr lang="en-US" sz="1800" dirty="0">
                <a:solidFill>
                  <a:prstClr val="black"/>
                </a:solidFill>
              </a:rPr>
              <a:t>Became a Contractor. Hired other Contractors. Use the saved cash to survive. </a:t>
            </a:r>
          </a:p>
          <a:p>
            <a:pPr marL="0" indent="0" defTabSz="914400">
              <a:spcBef>
                <a:spcPts val="0"/>
              </a:spcBef>
              <a:spcAft>
                <a:spcPts val="1200"/>
              </a:spcAft>
              <a:buClrTx/>
              <a:buSzTx/>
              <a:buNone/>
            </a:pPr>
            <a:r>
              <a:rPr lang="en-US" sz="1800" b="1" dirty="0">
                <a:solidFill>
                  <a:prstClr val="black"/>
                </a:solidFill>
              </a:rPr>
              <a:t>Month 6 -12: </a:t>
            </a:r>
            <a:r>
              <a:rPr lang="en-US" sz="1800" dirty="0">
                <a:solidFill>
                  <a:prstClr val="black"/>
                </a:solidFill>
              </a:rPr>
              <a:t>Focused efforts on fewer things. </a:t>
            </a:r>
            <a:endParaRPr lang="en-US" sz="1800" b="1" dirty="0">
              <a:solidFill>
                <a:prstClr val="black"/>
              </a:solidFill>
            </a:endParaRPr>
          </a:p>
          <a:p>
            <a:pPr marL="0" lvl="0" indent="0" defTabSz="914400">
              <a:spcBef>
                <a:spcPts val="0"/>
              </a:spcBef>
              <a:spcAft>
                <a:spcPts val="1200"/>
              </a:spcAft>
              <a:buClrTx/>
              <a:buSzTx/>
              <a:buNone/>
            </a:pPr>
            <a:r>
              <a:rPr lang="en-US" sz="1800" b="1" dirty="0">
                <a:solidFill>
                  <a:prstClr val="black"/>
                </a:solidFill>
              </a:rPr>
              <a:t>Years later: </a:t>
            </a:r>
            <a:r>
              <a:rPr lang="en-US" sz="1800" dirty="0">
                <a:solidFill>
                  <a:prstClr val="black"/>
                </a:solidFill>
              </a:rPr>
              <a:t>Bank involvement – usually only interested with a previous relationship and a notable opportunity.  </a:t>
            </a:r>
          </a:p>
          <a:p>
            <a:pPr marL="0" lvl="0" indent="0" defTabSz="914400">
              <a:spcBef>
                <a:spcPts val="0"/>
              </a:spcBef>
              <a:spcAft>
                <a:spcPts val="1200"/>
              </a:spcAft>
              <a:buClrTx/>
              <a:buSzTx/>
              <a:buNone/>
            </a:pPr>
            <a:r>
              <a:rPr lang="en-US" sz="1800" b="1" dirty="0">
                <a:solidFill>
                  <a:prstClr val="black"/>
                </a:solidFill>
              </a:rPr>
              <a:t>ALSO</a:t>
            </a:r>
            <a:endParaRPr lang="en-US" sz="1800" dirty="0">
              <a:solidFill>
                <a:prstClr val="black"/>
              </a:solidFill>
            </a:endParaRPr>
          </a:p>
          <a:p>
            <a:pPr marL="0" lvl="0" indent="0" defTabSz="914400">
              <a:spcBef>
                <a:spcPts val="0"/>
              </a:spcBef>
              <a:spcAft>
                <a:spcPts val="1200"/>
              </a:spcAft>
              <a:buClrTx/>
              <a:buSzTx/>
              <a:buNone/>
            </a:pPr>
            <a:r>
              <a:rPr lang="en-US" sz="1800" dirty="0">
                <a:solidFill>
                  <a:prstClr val="black"/>
                </a:solidFill>
              </a:rPr>
              <a:t>Kickstarter – 300-500 hours investment. More about OIP or Product. </a:t>
            </a:r>
          </a:p>
          <a:p>
            <a:pPr marL="0" lvl="0" indent="0" defTabSz="914400">
              <a:spcBef>
                <a:spcPts val="0"/>
              </a:spcBef>
              <a:spcAft>
                <a:spcPts val="1200"/>
              </a:spcAft>
              <a:buClrTx/>
              <a:buSzTx/>
              <a:buNone/>
            </a:pPr>
            <a:r>
              <a:rPr lang="en-US" sz="1800" b="1" dirty="0">
                <a:solidFill>
                  <a:srgbClr val="FF0000"/>
                </a:solidFill>
              </a:rPr>
              <a:t>GOAL: </a:t>
            </a:r>
            <a:r>
              <a:rPr lang="en-US" sz="1800" dirty="0">
                <a:solidFill>
                  <a:prstClr val="black"/>
                </a:solidFill>
              </a:rPr>
              <a:t>20% profit year over year. </a:t>
            </a:r>
          </a:p>
          <a:p>
            <a:pPr marL="0" lvl="0" indent="0" defTabSz="914400">
              <a:spcBef>
                <a:spcPts val="0"/>
              </a:spcBef>
              <a:spcAft>
                <a:spcPts val="0"/>
              </a:spcAft>
              <a:buClrTx/>
              <a:buSzTx/>
              <a:buNone/>
            </a:pPr>
            <a:endParaRPr lang="en-US" sz="1800" dirty="0">
              <a:solidFill>
                <a:prstClr val="black"/>
              </a:solidFill>
            </a:endParaRPr>
          </a:p>
        </p:txBody>
      </p:sp>
      <p:sp>
        <p:nvSpPr>
          <p:cNvPr id="14" name="Rectangle 13"/>
          <p:cNvSpPr/>
          <p:nvPr/>
        </p:nvSpPr>
        <p:spPr>
          <a:xfrm>
            <a:off x="368349" y="4736927"/>
            <a:ext cx="800860" cy="369332"/>
          </a:xfrm>
          <a:prstGeom prst="rect">
            <a:avLst/>
          </a:prstGeom>
        </p:spPr>
        <p:txBody>
          <a:bodyPr wrap="none">
            <a:spAutoFit/>
          </a:bodyPr>
          <a:lstStyle/>
          <a:p>
            <a:r>
              <a:rPr lang="en-US" dirty="0">
                <a:solidFill>
                  <a:srgbClr val="FF0000"/>
                </a:solidFill>
              </a:rPr>
              <a:t>C</a:t>
            </a:r>
            <a:r>
              <a:rPr lang="en-US" dirty="0"/>
              <a:t>ASH</a:t>
            </a:r>
          </a:p>
        </p:txBody>
      </p:sp>
    </p:spTree>
    <p:extLst>
      <p:ext uri="{BB962C8B-B14F-4D97-AF65-F5344CB8AC3E}">
        <p14:creationId xmlns:p14="http://schemas.microsoft.com/office/powerpoint/2010/main" val="4276368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685914" y="4770967"/>
            <a:ext cx="335916" cy="291078"/>
          </a:xfrm>
          <a:prstGeom prst="rect">
            <a:avLst/>
          </a:prstGeom>
          <a:ln>
            <a:noFill/>
          </a:ln>
          <a:effectLst>
            <a:outerShdw blurRad="292100" dist="25400" dir="2700000" algn="tl" rotWithShape="0">
              <a:schemeClr val="tx2">
                <a:alpha val="31000"/>
              </a:schemeClr>
            </a:outerShdw>
          </a:effectLst>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1210617" y="133350"/>
            <a:ext cx="6888230" cy="132632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rgbClr val="FF0000"/>
                </a:solidFill>
              </a:rPr>
              <a:t>P</a:t>
            </a:r>
            <a:r>
              <a:rPr lang="en-US" b="1" dirty="0">
                <a:solidFill>
                  <a:schemeClr val="tx1">
                    <a:lumMod val="75000"/>
                    <a:lumOff val="25000"/>
                  </a:schemeClr>
                </a:solidFill>
              </a:rPr>
              <a:t>EOPLE</a:t>
            </a:r>
            <a:br>
              <a:rPr lang="en-US" b="1" dirty="0">
                <a:solidFill>
                  <a:schemeClr val="tx1">
                    <a:lumMod val="75000"/>
                    <a:lumOff val="25000"/>
                  </a:schemeClr>
                </a:solidFill>
              </a:rPr>
            </a:br>
            <a:r>
              <a:rPr lang="en-US" sz="2400" b="1" dirty="0">
                <a:solidFill>
                  <a:schemeClr val="tx1">
                    <a:lumMod val="75000"/>
                    <a:lumOff val="25000"/>
                  </a:schemeClr>
                </a:solidFill>
                <a:latin typeface="+mn-lt"/>
              </a:rPr>
              <a:t>THE RIGHT PEOPLE MAKE ALL THE DIFFERENCE </a:t>
            </a:r>
          </a:p>
        </p:txBody>
      </p:sp>
      <p:sp>
        <p:nvSpPr>
          <p:cNvPr id="11" name="Content Placeholder 2"/>
          <p:cNvSpPr txBox="1">
            <a:spLocks/>
          </p:cNvSpPr>
          <p:nvPr/>
        </p:nvSpPr>
        <p:spPr>
          <a:xfrm>
            <a:off x="609600" y="1311183"/>
            <a:ext cx="5042264" cy="3394167"/>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spcBef>
                <a:spcPts val="0"/>
              </a:spcBef>
              <a:spcAft>
                <a:spcPts val="1200"/>
              </a:spcAft>
              <a:buClr>
                <a:prstClr val="white"/>
              </a:buClr>
              <a:buSzTx/>
              <a:buNone/>
            </a:pPr>
            <a:r>
              <a:rPr lang="en-US" sz="3200" u="sng" dirty="0">
                <a:solidFill>
                  <a:schemeClr val="tx1">
                    <a:lumMod val="75000"/>
                    <a:lumOff val="25000"/>
                  </a:schemeClr>
                </a:solidFill>
              </a:rPr>
              <a:t>Who works here</a:t>
            </a:r>
          </a:p>
          <a:p>
            <a:pPr>
              <a:spcBef>
                <a:spcPts val="0"/>
              </a:spcBef>
              <a:buClr>
                <a:schemeClr val="tx1"/>
              </a:buClr>
            </a:pPr>
            <a:r>
              <a:rPr lang="en-US" sz="2000" dirty="0"/>
              <a:t>Artists</a:t>
            </a:r>
          </a:p>
          <a:p>
            <a:pPr>
              <a:spcBef>
                <a:spcPts val="0"/>
              </a:spcBef>
              <a:buClr>
                <a:schemeClr val="tx1"/>
              </a:buClr>
            </a:pPr>
            <a:r>
              <a:rPr lang="en-US" sz="2000" dirty="0"/>
              <a:t>Programmers</a:t>
            </a:r>
          </a:p>
          <a:p>
            <a:pPr>
              <a:spcBef>
                <a:spcPts val="0"/>
              </a:spcBef>
              <a:buClr>
                <a:schemeClr val="tx1"/>
              </a:buClr>
            </a:pPr>
            <a:r>
              <a:rPr lang="en-US" sz="2000" dirty="0"/>
              <a:t>Game Designers</a:t>
            </a:r>
          </a:p>
          <a:p>
            <a:pPr>
              <a:spcBef>
                <a:spcPts val="0"/>
              </a:spcBef>
              <a:buClr>
                <a:schemeClr val="tx1"/>
              </a:buClr>
            </a:pPr>
            <a:r>
              <a:rPr lang="en-US" sz="2000" dirty="0"/>
              <a:t>Testers</a:t>
            </a:r>
          </a:p>
          <a:p>
            <a:pPr>
              <a:spcBef>
                <a:spcPts val="0"/>
              </a:spcBef>
              <a:buClr>
                <a:schemeClr val="tx1"/>
              </a:buClr>
            </a:pPr>
            <a:r>
              <a:rPr lang="en-US" sz="2000" dirty="0"/>
              <a:t>Production Manager </a:t>
            </a:r>
          </a:p>
          <a:p>
            <a:pPr>
              <a:spcBef>
                <a:spcPts val="0"/>
              </a:spcBef>
              <a:buClr>
                <a:schemeClr val="tx1"/>
              </a:buClr>
            </a:pPr>
            <a:r>
              <a:rPr lang="en-US" sz="2000" dirty="0"/>
              <a:t>Interns</a:t>
            </a:r>
          </a:p>
        </p:txBody>
      </p:sp>
      <p:sp>
        <p:nvSpPr>
          <p:cNvPr id="12" name="Content Placeholder 2"/>
          <p:cNvSpPr txBox="1">
            <a:spLocks/>
          </p:cNvSpPr>
          <p:nvPr/>
        </p:nvSpPr>
        <p:spPr>
          <a:xfrm>
            <a:off x="4191000" y="1885950"/>
            <a:ext cx="4883085" cy="2566843"/>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spcBef>
                <a:spcPts val="0"/>
              </a:spcBef>
              <a:buClr>
                <a:schemeClr val="tx1"/>
              </a:buClr>
            </a:pPr>
            <a:r>
              <a:rPr lang="en-US" sz="1800" dirty="0"/>
              <a:t>Starting a Game Biz? Cover core disciplines with your founding (or at least managing group): Production, Programming, Art, Game Design. </a:t>
            </a:r>
          </a:p>
          <a:p>
            <a:pPr>
              <a:spcBef>
                <a:spcPts val="0"/>
              </a:spcBef>
              <a:buClr>
                <a:schemeClr val="tx1"/>
              </a:buClr>
            </a:pPr>
            <a:r>
              <a:rPr lang="en-US" sz="1800" dirty="0"/>
              <a:t>Network and meet people. </a:t>
            </a:r>
          </a:p>
          <a:p>
            <a:pPr>
              <a:spcBef>
                <a:spcPts val="0"/>
              </a:spcBef>
              <a:buClr>
                <a:schemeClr val="tx1"/>
              </a:buClr>
            </a:pPr>
            <a:r>
              <a:rPr lang="en-US" sz="1800" dirty="0"/>
              <a:t>Hire who you know and respect.</a:t>
            </a:r>
          </a:p>
          <a:p>
            <a:pPr>
              <a:spcBef>
                <a:spcPts val="0"/>
              </a:spcBef>
              <a:buClr>
                <a:schemeClr val="tx1"/>
              </a:buClr>
            </a:pPr>
            <a:r>
              <a:rPr lang="en-US" sz="1800" dirty="0"/>
              <a:t>Hire them for small jobs and bring them on to help (trials). </a:t>
            </a:r>
          </a:p>
        </p:txBody>
      </p:sp>
      <p:sp>
        <p:nvSpPr>
          <p:cNvPr id="14" name="Rectangle 13"/>
          <p:cNvSpPr/>
          <p:nvPr/>
        </p:nvSpPr>
        <p:spPr>
          <a:xfrm>
            <a:off x="368349" y="4736927"/>
            <a:ext cx="892809" cy="369332"/>
          </a:xfrm>
          <a:prstGeom prst="rect">
            <a:avLst/>
          </a:prstGeom>
        </p:spPr>
        <p:txBody>
          <a:bodyPr wrap="none">
            <a:spAutoFit/>
          </a:bodyPr>
          <a:lstStyle/>
          <a:p>
            <a:r>
              <a:rPr lang="en-US" dirty="0">
                <a:solidFill>
                  <a:srgbClr val="FF0000"/>
                </a:solidFill>
              </a:rPr>
              <a:t>P</a:t>
            </a:r>
            <a:r>
              <a:rPr lang="en-US" dirty="0">
                <a:solidFill>
                  <a:schemeClr val="tx1">
                    <a:lumMod val="75000"/>
                    <a:lumOff val="25000"/>
                  </a:schemeClr>
                </a:solidFill>
              </a:rPr>
              <a:t>EOPLE</a:t>
            </a:r>
          </a:p>
        </p:txBody>
      </p:sp>
    </p:spTree>
    <p:extLst>
      <p:ext uri="{BB962C8B-B14F-4D97-AF65-F5344CB8AC3E}">
        <p14:creationId xmlns:p14="http://schemas.microsoft.com/office/powerpoint/2010/main" val="2270420334"/>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B0F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17092</TotalTime>
  <Words>1372</Words>
  <Application>Microsoft Office PowerPoint</Application>
  <PresentationFormat>On-screen Show (16:9)</PresentationFormat>
  <Paragraphs>177</Paragraphs>
  <Slides>18</Slides>
  <Notes>18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Black Lantern Studios,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matt.raithel</dc:creator>
  <cp:lastModifiedBy>Matt Raithel</cp:lastModifiedBy>
  <cp:revision>114</cp:revision>
  <dcterms:created xsi:type="dcterms:W3CDTF">2012-02-03T23:26:24Z</dcterms:created>
  <dcterms:modified xsi:type="dcterms:W3CDTF">2017-06-06T17:13:17Z</dcterms:modified>
</cp:coreProperties>
</file>